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0">
  <p:sldMasterIdLst>
    <p:sldMasterId id="2147483648" r:id="rId4"/>
  </p:sldMasterIdLst>
  <p:notesMasterIdLst>
    <p:notesMasterId r:id="rId29"/>
  </p:notesMasterIdLst>
  <p:sldIdLst>
    <p:sldId id="256" r:id="rId5"/>
    <p:sldId id="299" r:id="rId6"/>
    <p:sldId id="301" r:id="rId7"/>
    <p:sldId id="303" r:id="rId8"/>
    <p:sldId id="310" r:id="rId9"/>
    <p:sldId id="311" r:id="rId10"/>
    <p:sldId id="304" r:id="rId11"/>
    <p:sldId id="330" r:id="rId12"/>
    <p:sldId id="323" r:id="rId13"/>
    <p:sldId id="324" r:id="rId14"/>
    <p:sldId id="333" r:id="rId15"/>
    <p:sldId id="332" r:id="rId16"/>
    <p:sldId id="322" r:id="rId17"/>
    <p:sldId id="325" r:id="rId18"/>
    <p:sldId id="312" r:id="rId19"/>
    <p:sldId id="320" r:id="rId20"/>
    <p:sldId id="306" r:id="rId21"/>
    <p:sldId id="321" r:id="rId22"/>
    <p:sldId id="307" r:id="rId23"/>
    <p:sldId id="331" r:id="rId24"/>
    <p:sldId id="335" r:id="rId25"/>
    <p:sldId id="326" r:id="rId26"/>
    <p:sldId id="337" r:id="rId27"/>
    <p:sldId id="33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mpton, Keith" initials="CK" lastIdx="10" clrIdx="0">
    <p:extLst>
      <p:ext uri="{19B8F6BF-5375-455C-9EA6-DF929625EA0E}">
        <p15:presenceInfo xmlns:p15="http://schemas.microsoft.com/office/powerpoint/2012/main" userId="S::KLC@NRC.GOV::ad3f6869-7be7-475f-b8e3-0aa903920a9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D0854B-EC97-4AC4-A66B-21051B6C3FA5}" v="22" dt="2022-04-26T14:59:27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85104" autoAdjust="0"/>
  </p:normalViewPr>
  <p:slideViewPr>
    <p:cSldViewPr snapToGrid="0" snapToObjects="1">
      <p:cViewPr varScale="1">
        <p:scale>
          <a:sx n="84" d="100"/>
          <a:sy n="84" d="100"/>
        </p:scale>
        <p:origin x="1892" y="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11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sek, AJ" userId="a160b336-d863-4205-b6d8-698aa35ac2b5" providerId="ADAL" clId="{4CD0854B-EC97-4AC4-A66B-21051B6C3FA5}"/>
    <pc:docChg chg="undo redo custSel addSld delSld modSld sldOrd">
      <pc:chgData name="Nosek, AJ" userId="a160b336-d863-4205-b6d8-698aa35ac2b5" providerId="ADAL" clId="{4CD0854B-EC97-4AC4-A66B-21051B6C3FA5}" dt="2022-04-26T14:59:16.872" v="1208" actId="478"/>
      <pc:docMkLst>
        <pc:docMk/>
      </pc:docMkLst>
      <pc:sldChg chg="modNotesTx">
        <pc:chgData name="Nosek, AJ" userId="a160b336-d863-4205-b6d8-698aa35ac2b5" providerId="ADAL" clId="{4CD0854B-EC97-4AC4-A66B-21051B6C3FA5}" dt="2022-04-26T14:52:08.015" v="1207" actId="6549"/>
        <pc:sldMkLst>
          <pc:docMk/>
          <pc:sldMk cId="0" sldId="256"/>
        </pc:sldMkLst>
      </pc:sldChg>
      <pc:sldChg chg="modSp mod">
        <pc:chgData name="Nosek, AJ" userId="a160b336-d863-4205-b6d8-698aa35ac2b5" providerId="ADAL" clId="{4CD0854B-EC97-4AC4-A66B-21051B6C3FA5}" dt="2022-04-25T19:26:46.538" v="1077" actId="20577"/>
        <pc:sldMkLst>
          <pc:docMk/>
          <pc:sldMk cId="1659340346" sldId="299"/>
        </pc:sldMkLst>
        <pc:spChg chg="mod">
          <ac:chgData name="Nosek, AJ" userId="a160b336-d863-4205-b6d8-698aa35ac2b5" providerId="ADAL" clId="{4CD0854B-EC97-4AC4-A66B-21051B6C3FA5}" dt="2022-04-25T19:26:46.538" v="1077" actId="20577"/>
          <ac:spMkLst>
            <pc:docMk/>
            <pc:sldMk cId="1659340346" sldId="299"/>
            <ac:spMk id="3" creationId="{CE7DFE00-6731-4316-942C-BBA0F741D69F}"/>
          </ac:spMkLst>
        </pc:spChg>
      </pc:sldChg>
      <pc:sldChg chg="modSp mod">
        <pc:chgData name="Nosek, AJ" userId="a160b336-d863-4205-b6d8-698aa35ac2b5" providerId="ADAL" clId="{4CD0854B-EC97-4AC4-A66B-21051B6C3FA5}" dt="2022-04-25T19:40:31.642" v="1151" actId="20577"/>
        <pc:sldMkLst>
          <pc:docMk/>
          <pc:sldMk cId="1693213406" sldId="301"/>
        </pc:sldMkLst>
        <pc:spChg chg="mod">
          <ac:chgData name="Nosek, AJ" userId="a160b336-d863-4205-b6d8-698aa35ac2b5" providerId="ADAL" clId="{4CD0854B-EC97-4AC4-A66B-21051B6C3FA5}" dt="2022-04-25T19:26:58.631" v="1081" actId="27636"/>
          <ac:spMkLst>
            <pc:docMk/>
            <pc:sldMk cId="1693213406" sldId="301"/>
            <ac:spMk id="2" creationId="{3DC073E0-C46C-46F6-BB14-60366DFD90DE}"/>
          </ac:spMkLst>
        </pc:spChg>
        <pc:spChg chg="mod">
          <ac:chgData name="Nosek, AJ" userId="a160b336-d863-4205-b6d8-698aa35ac2b5" providerId="ADAL" clId="{4CD0854B-EC97-4AC4-A66B-21051B6C3FA5}" dt="2022-04-25T19:40:31.642" v="1151" actId="20577"/>
          <ac:spMkLst>
            <pc:docMk/>
            <pc:sldMk cId="1693213406" sldId="301"/>
            <ac:spMk id="3" creationId="{F0E552D3-99EC-404A-8A94-9E7ABCDC3F3E}"/>
          </ac:spMkLst>
        </pc:spChg>
      </pc:sldChg>
      <pc:sldChg chg="modSp mod">
        <pc:chgData name="Nosek, AJ" userId="a160b336-d863-4205-b6d8-698aa35ac2b5" providerId="ADAL" clId="{4CD0854B-EC97-4AC4-A66B-21051B6C3FA5}" dt="2022-04-21T22:02:40.985" v="48" actId="6549"/>
        <pc:sldMkLst>
          <pc:docMk/>
          <pc:sldMk cId="2524947620" sldId="304"/>
        </pc:sldMkLst>
        <pc:spChg chg="mod">
          <ac:chgData name="Nosek, AJ" userId="a160b336-d863-4205-b6d8-698aa35ac2b5" providerId="ADAL" clId="{4CD0854B-EC97-4AC4-A66B-21051B6C3FA5}" dt="2022-04-21T22:02:40.985" v="48" actId="6549"/>
          <ac:spMkLst>
            <pc:docMk/>
            <pc:sldMk cId="2524947620" sldId="304"/>
            <ac:spMk id="3" creationId="{F0E552D3-99EC-404A-8A94-9E7ABCDC3F3E}"/>
          </ac:spMkLst>
        </pc:spChg>
      </pc:sldChg>
      <pc:sldChg chg="modSp mod">
        <pc:chgData name="Nosek, AJ" userId="a160b336-d863-4205-b6d8-698aa35ac2b5" providerId="ADAL" clId="{4CD0854B-EC97-4AC4-A66B-21051B6C3FA5}" dt="2022-04-25T15:35:40" v="139" actId="14100"/>
        <pc:sldMkLst>
          <pc:docMk/>
          <pc:sldMk cId="477883410" sldId="306"/>
        </pc:sldMkLst>
        <pc:graphicFrameChg chg="mod modGraphic">
          <ac:chgData name="Nosek, AJ" userId="a160b336-d863-4205-b6d8-698aa35ac2b5" providerId="ADAL" clId="{4CD0854B-EC97-4AC4-A66B-21051B6C3FA5}" dt="2022-04-25T15:35:40" v="139" actId="14100"/>
          <ac:graphicFrameMkLst>
            <pc:docMk/>
            <pc:sldMk cId="477883410" sldId="306"/>
            <ac:graphicFrameMk id="5" creationId="{F2F0FA7C-F394-4D89-A9ED-6E2C0BA622C3}"/>
          </ac:graphicFrameMkLst>
        </pc:graphicFrameChg>
        <pc:graphicFrameChg chg="mod modGraphic">
          <ac:chgData name="Nosek, AJ" userId="a160b336-d863-4205-b6d8-698aa35ac2b5" providerId="ADAL" clId="{4CD0854B-EC97-4AC4-A66B-21051B6C3FA5}" dt="2022-04-25T15:35:24.090" v="136" actId="14100"/>
          <ac:graphicFrameMkLst>
            <pc:docMk/>
            <pc:sldMk cId="477883410" sldId="306"/>
            <ac:graphicFrameMk id="6" creationId="{CB2E6BDF-4E6E-40CE-8FDC-DD4C28A78FE9}"/>
          </ac:graphicFrameMkLst>
        </pc:graphicFrameChg>
        <pc:graphicFrameChg chg="mod modGraphic">
          <ac:chgData name="Nosek, AJ" userId="a160b336-d863-4205-b6d8-698aa35ac2b5" providerId="ADAL" clId="{4CD0854B-EC97-4AC4-A66B-21051B6C3FA5}" dt="2022-04-25T15:35:15.298" v="135" actId="1036"/>
          <ac:graphicFrameMkLst>
            <pc:docMk/>
            <pc:sldMk cId="477883410" sldId="306"/>
            <ac:graphicFrameMk id="7" creationId="{6FB4BBE1-5D23-479C-87D9-0BD55FFDC167}"/>
          </ac:graphicFrameMkLst>
        </pc:graphicFrameChg>
      </pc:sldChg>
      <pc:sldChg chg="modSp mod">
        <pc:chgData name="Nosek, AJ" userId="a160b336-d863-4205-b6d8-698aa35ac2b5" providerId="ADAL" clId="{4CD0854B-EC97-4AC4-A66B-21051B6C3FA5}" dt="2022-04-25T19:30:37.312" v="1103" actId="20577"/>
        <pc:sldMkLst>
          <pc:docMk/>
          <pc:sldMk cId="2542888666" sldId="307"/>
        </pc:sldMkLst>
        <pc:spChg chg="mod">
          <ac:chgData name="Nosek, AJ" userId="a160b336-d863-4205-b6d8-698aa35ac2b5" providerId="ADAL" clId="{4CD0854B-EC97-4AC4-A66B-21051B6C3FA5}" dt="2022-04-25T19:30:37.312" v="1103" actId="20577"/>
          <ac:spMkLst>
            <pc:docMk/>
            <pc:sldMk cId="2542888666" sldId="307"/>
            <ac:spMk id="2" creationId="{3DC073E0-C46C-46F6-BB14-60366DFD90DE}"/>
          </ac:spMkLst>
        </pc:spChg>
      </pc:sldChg>
      <pc:sldChg chg="modSp mod">
        <pc:chgData name="Nosek, AJ" userId="a160b336-d863-4205-b6d8-698aa35ac2b5" providerId="ADAL" clId="{4CD0854B-EC97-4AC4-A66B-21051B6C3FA5}" dt="2022-04-25T15:32:12.572" v="98" actId="2711"/>
        <pc:sldMkLst>
          <pc:docMk/>
          <pc:sldMk cId="1763867837" sldId="310"/>
        </pc:sldMkLst>
        <pc:spChg chg="mod">
          <ac:chgData name="Nosek, AJ" userId="a160b336-d863-4205-b6d8-698aa35ac2b5" providerId="ADAL" clId="{4CD0854B-EC97-4AC4-A66B-21051B6C3FA5}" dt="2022-04-25T15:32:12.572" v="98" actId="2711"/>
          <ac:spMkLst>
            <pc:docMk/>
            <pc:sldMk cId="1763867837" sldId="310"/>
            <ac:spMk id="3" creationId="{F0E552D3-99EC-404A-8A94-9E7ABCDC3F3E}"/>
          </ac:spMkLst>
        </pc:spChg>
      </pc:sldChg>
      <pc:sldChg chg="modSp mod">
        <pc:chgData name="Nosek, AJ" userId="a160b336-d863-4205-b6d8-698aa35ac2b5" providerId="ADAL" clId="{4CD0854B-EC97-4AC4-A66B-21051B6C3FA5}" dt="2022-04-25T15:32:23.291" v="101" actId="20577"/>
        <pc:sldMkLst>
          <pc:docMk/>
          <pc:sldMk cId="553411103" sldId="311"/>
        </pc:sldMkLst>
        <pc:spChg chg="mod">
          <ac:chgData name="Nosek, AJ" userId="a160b336-d863-4205-b6d8-698aa35ac2b5" providerId="ADAL" clId="{4CD0854B-EC97-4AC4-A66B-21051B6C3FA5}" dt="2022-04-25T15:32:23.291" v="101" actId="20577"/>
          <ac:spMkLst>
            <pc:docMk/>
            <pc:sldMk cId="553411103" sldId="311"/>
            <ac:spMk id="3" creationId="{F0E552D3-99EC-404A-8A94-9E7ABCDC3F3E}"/>
          </ac:spMkLst>
        </pc:spChg>
      </pc:sldChg>
      <pc:sldChg chg="modSp mod">
        <pc:chgData name="Nosek, AJ" userId="a160b336-d863-4205-b6d8-698aa35ac2b5" providerId="ADAL" clId="{4CD0854B-EC97-4AC4-A66B-21051B6C3FA5}" dt="2022-04-25T19:29:59.326" v="1087" actId="20577"/>
        <pc:sldMkLst>
          <pc:docMk/>
          <pc:sldMk cId="1581069008" sldId="322"/>
        </pc:sldMkLst>
        <pc:spChg chg="mod">
          <ac:chgData name="Nosek, AJ" userId="a160b336-d863-4205-b6d8-698aa35ac2b5" providerId="ADAL" clId="{4CD0854B-EC97-4AC4-A66B-21051B6C3FA5}" dt="2022-04-25T19:29:59.326" v="1087" actId="20577"/>
          <ac:spMkLst>
            <pc:docMk/>
            <pc:sldMk cId="1581069008" sldId="322"/>
            <ac:spMk id="2" creationId="{A64F990D-8F58-41E0-B94F-A44D054165D4}"/>
          </ac:spMkLst>
        </pc:spChg>
      </pc:sldChg>
      <pc:sldChg chg="modSp mod modNotesTx">
        <pc:chgData name="Nosek, AJ" userId="a160b336-d863-4205-b6d8-698aa35ac2b5" providerId="ADAL" clId="{4CD0854B-EC97-4AC4-A66B-21051B6C3FA5}" dt="2022-04-25T19:37:17.842" v="1139" actId="20577"/>
        <pc:sldMkLst>
          <pc:docMk/>
          <pc:sldMk cId="3337403412" sldId="323"/>
        </pc:sldMkLst>
        <pc:graphicFrameChg chg="modGraphic">
          <ac:chgData name="Nosek, AJ" userId="a160b336-d863-4205-b6d8-698aa35ac2b5" providerId="ADAL" clId="{4CD0854B-EC97-4AC4-A66B-21051B6C3FA5}" dt="2022-04-21T22:07:11.428" v="71" actId="20577"/>
          <ac:graphicFrameMkLst>
            <pc:docMk/>
            <pc:sldMk cId="3337403412" sldId="323"/>
            <ac:graphicFrameMk id="12" creationId="{EE32367B-D4E8-4B80-9CEC-67643968D510}"/>
          </ac:graphicFrameMkLst>
        </pc:graphicFrameChg>
      </pc:sldChg>
      <pc:sldChg chg="modSp mod">
        <pc:chgData name="Nosek, AJ" userId="a160b336-d863-4205-b6d8-698aa35ac2b5" providerId="ADAL" clId="{4CD0854B-EC97-4AC4-A66B-21051B6C3FA5}" dt="2022-04-25T15:32:52.162" v="102" actId="2711"/>
        <pc:sldMkLst>
          <pc:docMk/>
          <pc:sldMk cId="747073399" sldId="324"/>
        </pc:sldMkLst>
        <pc:graphicFrameChg chg="modGraphic">
          <ac:chgData name="Nosek, AJ" userId="a160b336-d863-4205-b6d8-698aa35ac2b5" providerId="ADAL" clId="{4CD0854B-EC97-4AC4-A66B-21051B6C3FA5}" dt="2022-04-25T15:32:52.162" v="102" actId="2711"/>
          <ac:graphicFrameMkLst>
            <pc:docMk/>
            <pc:sldMk cId="747073399" sldId="324"/>
            <ac:graphicFrameMk id="10" creationId="{F3FDB3FC-CCC4-4866-A800-6153CAF6B5AC}"/>
          </ac:graphicFrameMkLst>
        </pc:graphicFrameChg>
      </pc:sldChg>
      <pc:sldChg chg="modSp mod">
        <pc:chgData name="Nosek, AJ" userId="a160b336-d863-4205-b6d8-698aa35ac2b5" providerId="ADAL" clId="{4CD0854B-EC97-4AC4-A66B-21051B6C3FA5}" dt="2022-04-25T19:30:12.940" v="1096" actId="20577"/>
        <pc:sldMkLst>
          <pc:docMk/>
          <pc:sldMk cId="3859628358" sldId="325"/>
        </pc:sldMkLst>
        <pc:spChg chg="mod">
          <ac:chgData name="Nosek, AJ" userId="a160b336-d863-4205-b6d8-698aa35ac2b5" providerId="ADAL" clId="{4CD0854B-EC97-4AC4-A66B-21051B6C3FA5}" dt="2022-04-25T19:30:12.940" v="1096" actId="20577"/>
          <ac:spMkLst>
            <pc:docMk/>
            <pc:sldMk cId="3859628358" sldId="325"/>
            <ac:spMk id="2" creationId="{4A5FE17D-675F-407A-8230-E323ECDFD168}"/>
          </ac:spMkLst>
        </pc:spChg>
      </pc:sldChg>
      <pc:sldChg chg="addSp delSp modSp mod">
        <pc:chgData name="Nosek, AJ" userId="a160b336-d863-4205-b6d8-698aa35ac2b5" providerId="ADAL" clId="{4CD0854B-EC97-4AC4-A66B-21051B6C3FA5}" dt="2022-04-25T19:31:09.667" v="1112" actId="20577"/>
        <pc:sldMkLst>
          <pc:docMk/>
          <pc:sldMk cId="2985693172" sldId="326"/>
        </pc:sldMkLst>
        <pc:spChg chg="mod">
          <ac:chgData name="Nosek, AJ" userId="a160b336-d863-4205-b6d8-698aa35ac2b5" providerId="ADAL" clId="{4CD0854B-EC97-4AC4-A66B-21051B6C3FA5}" dt="2022-04-25T19:31:09.667" v="1112" actId="20577"/>
          <ac:spMkLst>
            <pc:docMk/>
            <pc:sldMk cId="2985693172" sldId="326"/>
            <ac:spMk id="2" creationId="{3DC073E0-C46C-46F6-BB14-60366DFD90DE}"/>
          </ac:spMkLst>
        </pc:spChg>
        <pc:spChg chg="del mod">
          <ac:chgData name="Nosek, AJ" userId="a160b336-d863-4205-b6d8-698aa35ac2b5" providerId="ADAL" clId="{4CD0854B-EC97-4AC4-A66B-21051B6C3FA5}" dt="2022-04-25T16:36:16.046" v="250" actId="478"/>
          <ac:spMkLst>
            <pc:docMk/>
            <pc:sldMk cId="2985693172" sldId="326"/>
            <ac:spMk id="6" creationId="{BACFAB03-8C99-4804-82F2-E92E77796588}"/>
          </ac:spMkLst>
        </pc:spChg>
        <pc:spChg chg="add del mod">
          <ac:chgData name="Nosek, AJ" userId="a160b336-d863-4205-b6d8-698aa35ac2b5" providerId="ADAL" clId="{4CD0854B-EC97-4AC4-A66B-21051B6C3FA5}" dt="2022-04-25T16:38:19" v="265" actId="478"/>
          <ac:spMkLst>
            <pc:docMk/>
            <pc:sldMk cId="2985693172" sldId="326"/>
            <ac:spMk id="8" creationId="{88EF5CC9-C13E-4BE1-9E3B-9F5C3C3DBB0E}"/>
          </ac:spMkLst>
        </pc:spChg>
        <pc:spChg chg="add mod">
          <ac:chgData name="Nosek, AJ" userId="a160b336-d863-4205-b6d8-698aa35ac2b5" providerId="ADAL" clId="{4CD0854B-EC97-4AC4-A66B-21051B6C3FA5}" dt="2022-04-25T17:03:22.545" v="553" actId="20577"/>
          <ac:spMkLst>
            <pc:docMk/>
            <pc:sldMk cId="2985693172" sldId="326"/>
            <ac:spMk id="9" creationId="{1F8A72F7-E5CA-4152-8E66-BE80D26A83BC}"/>
          </ac:spMkLst>
        </pc:spChg>
      </pc:sldChg>
      <pc:sldChg chg="modSp del mod">
        <pc:chgData name="Nosek, AJ" userId="a160b336-d863-4205-b6d8-698aa35ac2b5" providerId="ADAL" clId="{4CD0854B-EC97-4AC4-A66B-21051B6C3FA5}" dt="2022-04-25T17:04:34.581" v="565" actId="47"/>
        <pc:sldMkLst>
          <pc:docMk/>
          <pc:sldMk cId="3269784671" sldId="327"/>
        </pc:sldMkLst>
        <pc:spChg chg="mod">
          <ac:chgData name="Nosek, AJ" userId="a160b336-d863-4205-b6d8-698aa35ac2b5" providerId="ADAL" clId="{4CD0854B-EC97-4AC4-A66B-21051B6C3FA5}" dt="2022-04-25T16:27:19.854" v="142" actId="27636"/>
          <ac:spMkLst>
            <pc:docMk/>
            <pc:sldMk cId="3269784671" sldId="327"/>
            <ac:spMk id="3" creationId="{F0E552D3-99EC-404A-8A94-9E7ABCDC3F3E}"/>
          </ac:spMkLst>
        </pc:spChg>
      </pc:sldChg>
      <pc:sldChg chg="del">
        <pc:chgData name="Nosek, AJ" userId="a160b336-d863-4205-b6d8-698aa35ac2b5" providerId="ADAL" clId="{4CD0854B-EC97-4AC4-A66B-21051B6C3FA5}" dt="2022-04-25T19:37:54.630" v="1140" actId="47"/>
        <pc:sldMkLst>
          <pc:docMk/>
          <pc:sldMk cId="3166626561" sldId="329"/>
        </pc:sldMkLst>
      </pc:sldChg>
      <pc:sldChg chg="modSp mod">
        <pc:chgData name="Nosek, AJ" userId="a160b336-d863-4205-b6d8-698aa35ac2b5" providerId="ADAL" clId="{4CD0854B-EC97-4AC4-A66B-21051B6C3FA5}" dt="2022-04-21T22:05:56.287" v="70" actId="20577"/>
        <pc:sldMkLst>
          <pc:docMk/>
          <pc:sldMk cId="2919980209" sldId="330"/>
        </pc:sldMkLst>
        <pc:spChg chg="mod">
          <ac:chgData name="Nosek, AJ" userId="a160b336-d863-4205-b6d8-698aa35ac2b5" providerId="ADAL" clId="{4CD0854B-EC97-4AC4-A66B-21051B6C3FA5}" dt="2022-04-21T22:05:56.287" v="70" actId="20577"/>
          <ac:spMkLst>
            <pc:docMk/>
            <pc:sldMk cId="2919980209" sldId="330"/>
            <ac:spMk id="3" creationId="{559D60A0-ABCF-46F8-9B1D-8D1302EF11F5}"/>
          </ac:spMkLst>
        </pc:spChg>
      </pc:sldChg>
      <pc:sldChg chg="modSp mod">
        <pc:chgData name="Nosek, AJ" userId="a160b336-d863-4205-b6d8-698aa35ac2b5" providerId="ADAL" clId="{4CD0854B-EC97-4AC4-A66B-21051B6C3FA5}" dt="2022-04-25T19:30:46.034" v="1110" actId="20577"/>
        <pc:sldMkLst>
          <pc:docMk/>
          <pc:sldMk cId="3527041086" sldId="331"/>
        </pc:sldMkLst>
        <pc:spChg chg="mod">
          <ac:chgData name="Nosek, AJ" userId="a160b336-d863-4205-b6d8-698aa35ac2b5" providerId="ADAL" clId="{4CD0854B-EC97-4AC4-A66B-21051B6C3FA5}" dt="2022-04-25T19:30:46.034" v="1110" actId="20577"/>
          <ac:spMkLst>
            <pc:docMk/>
            <pc:sldMk cId="3527041086" sldId="331"/>
            <ac:spMk id="2" creationId="{3DC073E0-C46C-46F6-BB14-60366DFD90DE}"/>
          </ac:spMkLst>
        </pc:spChg>
      </pc:sldChg>
      <pc:sldChg chg="delSp mod">
        <pc:chgData name="Nosek, AJ" userId="a160b336-d863-4205-b6d8-698aa35ac2b5" providerId="ADAL" clId="{4CD0854B-EC97-4AC4-A66B-21051B6C3FA5}" dt="2022-04-26T14:59:16.872" v="1208" actId="478"/>
        <pc:sldMkLst>
          <pc:docMk/>
          <pc:sldMk cId="4032365875" sldId="332"/>
        </pc:sldMkLst>
        <pc:spChg chg="del">
          <ac:chgData name="Nosek, AJ" userId="a160b336-d863-4205-b6d8-698aa35ac2b5" providerId="ADAL" clId="{4CD0854B-EC97-4AC4-A66B-21051B6C3FA5}" dt="2022-04-26T14:59:16.872" v="1208" actId="478"/>
          <ac:spMkLst>
            <pc:docMk/>
            <pc:sldMk cId="4032365875" sldId="332"/>
            <ac:spMk id="7" creationId="{DA070A86-4161-4FBB-AE6B-ABBD5C559E74}"/>
          </ac:spMkLst>
        </pc:spChg>
      </pc:sldChg>
      <pc:sldChg chg="modSp mod">
        <pc:chgData name="Nosek, AJ" userId="a160b336-d863-4205-b6d8-698aa35ac2b5" providerId="ADAL" clId="{4CD0854B-EC97-4AC4-A66B-21051B6C3FA5}" dt="2022-04-21T22:10:33.304" v="97" actId="20577"/>
        <pc:sldMkLst>
          <pc:docMk/>
          <pc:sldMk cId="3714973903" sldId="333"/>
        </pc:sldMkLst>
        <pc:spChg chg="mod">
          <ac:chgData name="Nosek, AJ" userId="a160b336-d863-4205-b6d8-698aa35ac2b5" providerId="ADAL" clId="{4CD0854B-EC97-4AC4-A66B-21051B6C3FA5}" dt="2022-04-21T22:10:33.304" v="97" actId="20577"/>
          <ac:spMkLst>
            <pc:docMk/>
            <pc:sldMk cId="3714973903" sldId="333"/>
            <ac:spMk id="5" creationId="{ACBEA036-7332-4713-AA2B-1EE791B81BA8}"/>
          </ac:spMkLst>
        </pc:spChg>
      </pc:sldChg>
      <pc:sldChg chg="modSp mod">
        <pc:chgData name="Nosek, AJ" userId="a160b336-d863-4205-b6d8-698aa35ac2b5" providerId="ADAL" clId="{4CD0854B-EC97-4AC4-A66B-21051B6C3FA5}" dt="2022-04-25T19:31:02.328" v="1111" actId="20577"/>
        <pc:sldMkLst>
          <pc:docMk/>
          <pc:sldMk cId="204444747" sldId="335"/>
        </pc:sldMkLst>
        <pc:spChg chg="mod">
          <ac:chgData name="Nosek, AJ" userId="a160b336-d863-4205-b6d8-698aa35ac2b5" providerId="ADAL" clId="{4CD0854B-EC97-4AC4-A66B-21051B6C3FA5}" dt="2022-04-25T19:31:02.328" v="1111" actId="20577"/>
          <ac:spMkLst>
            <pc:docMk/>
            <pc:sldMk cId="204444747" sldId="335"/>
            <ac:spMk id="2" creationId="{3DC073E0-C46C-46F6-BB14-60366DFD90DE}"/>
          </ac:spMkLst>
        </pc:spChg>
      </pc:sldChg>
      <pc:sldChg chg="modSp add del mod">
        <pc:chgData name="Nosek, AJ" userId="a160b336-d863-4205-b6d8-698aa35ac2b5" providerId="ADAL" clId="{4CD0854B-EC97-4AC4-A66B-21051B6C3FA5}" dt="2022-04-25T17:04:58.561" v="574" actId="47"/>
        <pc:sldMkLst>
          <pc:docMk/>
          <pc:sldMk cId="2668426896" sldId="336"/>
        </pc:sldMkLst>
        <pc:spChg chg="mod">
          <ac:chgData name="Nosek, AJ" userId="a160b336-d863-4205-b6d8-698aa35ac2b5" providerId="ADAL" clId="{4CD0854B-EC97-4AC4-A66B-21051B6C3FA5}" dt="2022-04-25T16:27:26.451" v="144" actId="27636"/>
          <ac:spMkLst>
            <pc:docMk/>
            <pc:sldMk cId="2668426896" sldId="336"/>
            <ac:spMk id="3" creationId="{F0E552D3-99EC-404A-8A94-9E7ABCDC3F3E}"/>
          </ac:spMkLst>
        </pc:spChg>
      </pc:sldChg>
      <pc:sldChg chg="modSp new del mod">
        <pc:chgData name="Nosek, AJ" userId="a160b336-d863-4205-b6d8-698aa35ac2b5" providerId="ADAL" clId="{4CD0854B-EC97-4AC4-A66B-21051B6C3FA5}" dt="2022-04-25T16:38:28.216" v="269" actId="47"/>
        <pc:sldMkLst>
          <pc:docMk/>
          <pc:sldMk cId="1658805964" sldId="337"/>
        </pc:sldMkLst>
        <pc:spChg chg="mod">
          <ac:chgData name="Nosek, AJ" userId="a160b336-d863-4205-b6d8-698aa35ac2b5" providerId="ADAL" clId="{4CD0854B-EC97-4AC4-A66B-21051B6C3FA5}" dt="2022-04-25T16:38:13.155" v="264" actId="27636"/>
          <ac:spMkLst>
            <pc:docMk/>
            <pc:sldMk cId="1658805964" sldId="337"/>
            <ac:spMk id="3" creationId="{166B3A92-DBAD-4824-804C-F9C09674D71F}"/>
          </ac:spMkLst>
        </pc:spChg>
      </pc:sldChg>
      <pc:sldChg chg="modSp new mod">
        <pc:chgData name="Nosek, AJ" userId="a160b336-d863-4205-b6d8-698aa35ac2b5" providerId="ADAL" clId="{4CD0854B-EC97-4AC4-A66B-21051B6C3FA5}" dt="2022-04-25T20:27:20.678" v="1196" actId="20577"/>
        <pc:sldMkLst>
          <pc:docMk/>
          <pc:sldMk cId="3397001382" sldId="337"/>
        </pc:sldMkLst>
        <pc:spChg chg="mod">
          <ac:chgData name="Nosek, AJ" userId="a160b336-d863-4205-b6d8-698aa35ac2b5" providerId="ADAL" clId="{4CD0854B-EC97-4AC4-A66B-21051B6C3FA5}" dt="2022-04-25T19:33:30.858" v="1120" actId="20577"/>
          <ac:spMkLst>
            <pc:docMk/>
            <pc:sldMk cId="3397001382" sldId="337"/>
            <ac:spMk id="2" creationId="{8A82CA52-1E70-4077-B4E8-2E3F99B093F8}"/>
          </ac:spMkLst>
        </pc:spChg>
        <pc:spChg chg="mod">
          <ac:chgData name="Nosek, AJ" userId="a160b336-d863-4205-b6d8-698aa35ac2b5" providerId="ADAL" clId="{4CD0854B-EC97-4AC4-A66B-21051B6C3FA5}" dt="2022-04-25T20:27:20.678" v="1196" actId="20577"/>
          <ac:spMkLst>
            <pc:docMk/>
            <pc:sldMk cId="3397001382" sldId="337"/>
            <ac:spMk id="3" creationId="{B6FE4820-A056-4AF2-936A-6203856025DE}"/>
          </ac:spMkLst>
        </pc:spChg>
      </pc:sldChg>
      <pc:sldChg chg="modSp add mod ord modNotesTx">
        <pc:chgData name="Nosek, AJ" userId="a160b336-d863-4205-b6d8-698aa35ac2b5" providerId="ADAL" clId="{4CD0854B-EC97-4AC4-A66B-21051B6C3FA5}" dt="2022-04-26T14:50:05.003" v="1203" actId="20577"/>
        <pc:sldMkLst>
          <pc:docMk/>
          <pc:sldMk cId="2207173165" sldId="338"/>
        </pc:sldMkLst>
        <pc:spChg chg="mod">
          <ac:chgData name="Nosek, AJ" userId="a160b336-d863-4205-b6d8-698aa35ac2b5" providerId="ADAL" clId="{4CD0854B-EC97-4AC4-A66B-21051B6C3FA5}" dt="2022-04-25T19:33:36.739" v="1126" actId="20577"/>
          <ac:spMkLst>
            <pc:docMk/>
            <pc:sldMk cId="2207173165" sldId="338"/>
            <ac:spMk id="2" creationId="{8A82CA52-1E70-4077-B4E8-2E3F99B093F8}"/>
          </ac:spMkLst>
        </pc:spChg>
        <pc:spChg chg="mod">
          <ac:chgData name="Nosek, AJ" userId="a160b336-d863-4205-b6d8-698aa35ac2b5" providerId="ADAL" clId="{4CD0854B-EC97-4AC4-A66B-21051B6C3FA5}" dt="2022-04-26T14:50:05.003" v="1203" actId="20577"/>
          <ac:spMkLst>
            <pc:docMk/>
            <pc:sldMk cId="2207173165" sldId="338"/>
            <ac:spMk id="3" creationId="{B6FE4820-A056-4AF2-936A-6203856025DE}"/>
          </ac:spMkLst>
        </pc:spChg>
      </pc:sldChg>
      <pc:sldChg chg="modSp add del mod">
        <pc:chgData name="Nosek, AJ" userId="a160b336-d863-4205-b6d8-698aa35ac2b5" providerId="ADAL" clId="{4CD0854B-EC97-4AC4-A66B-21051B6C3FA5}" dt="2022-04-25T17:47:26.974" v="1042" actId="47"/>
        <pc:sldMkLst>
          <pc:docMk/>
          <pc:sldMk cId="1112077378" sldId="339"/>
        </pc:sldMkLst>
        <pc:spChg chg="mod">
          <ac:chgData name="Nosek, AJ" userId="a160b336-d863-4205-b6d8-698aa35ac2b5" providerId="ADAL" clId="{4CD0854B-EC97-4AC4-A66B-21051B6C3FA5}" dt="2022-04-25T17:45:07.141" v="1026" actId="20577"/>
          <ac:spMkLst>
            <pc:docMk/>
            <pc:sldMk cId="1112077378" sldId="339"/>
            <ac:spMk id="3" creationId="{B6FE4820-A056-4AF2-936A-6203856025DE}"/>
          </ac:spMkLst>
        </pc:spChg>
      </pc:sldChg>
      <pc:sldChg chg="modSp new del mod">
        <pc:chgData name="Nosek, AJ" userId="a160b336-d863-4205-b6d8-698aa35ac2b5" providerId="ADAL" clId="{4CD0854B-EC97-4AC4-A66B-21051B6C3FA5}" dt="2022-04-25T17:47:31.253" v="1043" actId="47"/>
        <pc:sldMkLst>
          <pc:docMk/>
          <pc:sldMk cId="600285261" sldId="340"/>
        </pc:sldMkLst>
        <pc:spChg chg="mod">
          <ac:chgData name="Nosek, AJ" userId="a160b336-d863-4205-b6d8-698aa35ac2b5" providerId="ADAL" clId="{4CD0854B-EC97-4AC4-A66B-21051B6C3FA5}" dt="2022-04-25T17:47:13.759" v="1041"/>
          <ac:spMkLst>
            <pc:docMk/>
            <pc:sldMk cId="600285261" sldId="340"/>
            <ac:spMk id="2" creationId="{CE3A19BB-9C09-491F-ABBD-D91F7A4B3DC4}"/>
          </ac:spMkLst>
        </pc:spChg>
        <pc:spChg chg="mod">
          <ac:chgData name="Nosek, AJ" userId="a160b336-d863-4205-b6d8-698aa35ac2b5" providerId="ADAL" clId="{4CD0854B-EC97-4AC4-A66B-21051B6C3FA5}" dt="2022-04-25T17:46:57.760" v="1040" actId="14100"/>
          <ac:spMkLst>
            <pc:docMk/>
            <pc:sldMk cId="600285261" sldId="340"/>
            <ac:spMk id="3" creationId="{32B0968A-7970-4A77-BB19-3CA656C6B82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06FE2-2F47-473D-BBB6-07ADA928C6DD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D932D-95DC-462D-BB12-956DBEE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6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I’m a MACCS user since roughly 2007.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932D-95DC-462D-BB12-956DBEE962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1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932D-95DC-462D-BB12-956DBEE962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5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a second step, the selected MACCS analysis from the original PAR Study was compared to a new analysis that applied a full set of new MACCS inputs and methods.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932D-95DC-462D-BB12-956DBEE962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505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original PAR study recommended protective actions strategies that minimize radiogenic health consequences.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This may be particularly true for source terms that produce relatively few radiogenic health effects.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932D-95DC-462D-BB12-956DBEE962C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53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E951-79EF-4B76-B30B-7A7D0EEE52A7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46F5-A982-42E0-95A3-DD14FD089C02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5A18-0A53-42AB-99A7-AECE8AE698CE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8C3C-E33F-4B1D-B78C-E20CBEA8E855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F231-4971-4C8C-9317-319C3B7AB358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685F-B45E-401A-B152-A62A3A9413D3}" type="datetime1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C6C8-B70E-4A88-BBDE-F48992965B9C}" type="datetime1">
              <a:rPr lang="en-US" smtClean="0"/>
              <a:t>4/26/2022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C471-EAE9-4E41-B431-042965609720}" type="datetime1">
              <a:rPr lang="en-US" smtClean="0"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8957B-745B-4DA2-B46A-FC8C135FE6E5}" type="datetime1">
              <a:rPr lang="en-US" smtClean="0"/>
              <a:t>4/26/2022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25793-0A53-41F0-A79B-6E42B45D2E4D}" type="datetime1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FDB7F-985E-48CF-8EBB-00BB8F048700}" type="datetime1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6575" y="61261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83CFA-1480-4E97-8E6E-AFAE669A9FA0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7378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0219" y="6173787"/>
            <a:ext cx="1100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Scoping Analysis of MACCS Modeling Improvements for the Study of Protective Action Recommendations (PARs)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A.J. Nosek, PhD</a:t>
            </a:r>
          </a:p>
          <a:p>
            <a:r>
              <a:rPr lang="en-US" sz="2800" dirty="0"/>
              <a:t>US Nuclear Regulatory Commission (NRC)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B3B80-E883-476E-8C78-5E747933D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Comparison: Source Term Inputs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03FB2-5396-4037-A5FA-9521796BD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B11841-9FDA-4CC7-88F1-E078B1E72EF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266" y="1852612"/>
            <a:ext cx="3886200" cy="3951288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CBEBA3-C2EA-452B-8B09-8CE89A677565}"/>
              </a:ext>
            </a:extLst>
          </p:cNvPr>
          <p:cNvSpPr txBox="1"/>
          <p:nvPr/>
        </p:nvSpPr>
        <p:spPr>
          <a:xfrm>
            <a:off x="5036491" y="1340972"/>
            <a:ext cx="35877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Calibri (Body)"/>
                <a:ea typeface="Times New Roman" panose="02020603050405020304" pitchFamily="18" charset="0"/>
                <a:cs typeface="Times New Roman" panose="02020603050405020304" pitchFamily="18" charset="0"/>
              </a:rPr>
              <a:t>Cumulative release for the original PAR study source term and the two SOARCA source terms</a:t>
            </a:r>
            <a:endParaRPr lang="en-US" sz="1400" dirty="0">
              <a:latin typeface="Calibri (Body)"/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C3FF3E0-F4D2-4031-BEB0-F54C35CCE5BE}"/>
              </a:ext>
            </a:extLst>
          </p:cNvPr>
          <p:cNvSpPr txBox="1">
            <a:spLocks/>
          </p:cNvSpPr>
          <p:nvPr/>
        </p:nvSpPr>
        <p:spPr>
          <a:xfrm>
            <a:off x="567385" y="1440259"/>
            <a:ext cx="4257322" cy="2541192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current scoping analysis includes:</a:t>
            </a:r>
          </a:p>
          <a:p>
            <a:pPr lvl="1"/>
            <a:r>
              <a:rPr lang="en-US" dirty="0"/>
              <a:t>A source term from the original PAR study (Source Term “A”, Vol. 3)</a:t>
            </a:r>
          </a:p>
          <a:p>
            <a:pPr lvl="1"/>
            <a:r>
              <a:rPr lang="en-US" dirty="0"/>
              <a:t>Two additional source terms from a more recent research project known as “State-of-the-Art Reactor Consequence Analyses (SOARCA)”.</a:t>
            </a:r>
          </a:p>
          <a:p>
            <a:r>
              <a:rPr lang="en-US" dirty="0"/>
              <a:t>All source terms represent rapidly progressing accidents.</a:t>
            </a:r>
          </a:p>
          <a:p>
            <a:r>
              <a:rPr lang="en-US" dirty="0"/>
              <a:t>The three source terms provide a range of release magnitudes.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3FDB3FC-CCC4-4866-A800-6153CAF6B5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709874"/>
              </p:ext>
            </p:extLst>
          </p:nvPr>
        </p:nvGraphicFramePr>
        <p:xfrm>
          <a:off x="567385" y="4118769"/>
          <a:ext cx="4147175" cy="1685131"/>
        </p:xfrm>
        <a:graphic>
          <a:graphicData uri="http://schemas.openxmlformats.org/drawingml/2006/table">
            <a:tbl>
              <a:tblPr firstRow="1" firstCol="1" bandRow="1"/>
              <a:tblGrid>
                <a:gridCol w="1328749">
                  <a:extLst>
                    <a:ext uri="{9D8B030D-6E8A-4147-A177-3AD203B41FA5}">
                      <a16:colId xmlns:a16="http://schemas.microsoft.com/office/drawing/2014/main" val="2016241165"/>
                    </a:ext>
                  </a:extLst>
                </a:gridCol>
                <a:gridCol w="1448358">
                  <a:extLst>
                    <a:ext uri="{9D8B030D-6E8A-4147-A177-3AD203B41FA5}">
                      <a16:colId xmlns:a16="http://schemas.microsoft.com/office/drawing/2014/main" val="3777007456"/>
                    </a:ext>
                  </a:extLst>
                </a:gridCol>
                <a:gridCol w="1370068">
                  <a:extLst>
                    <a:ext uri="{9D8B030D-6E8A-4147-A177-3AD203B41FA5}">
                      <a16:colId xmlns:a16="http://schemas.microsoft.com/office/drawing/2014/main" val="165326055"/>
                    </a:ext>
                  </a:extLst>
                </a:gridCol>
              </a:tblGrid>
              <a:tr h="3530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Original PAR Source Term</a:t>
                      </a:r>
                      <a:endParaRPr lang="en-US" sz="1100" b="1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SOARCA Surry STSBO 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Rlz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37 </a:t>
                      </a:r>
                      <a:endParaRPr lang="en-US" sz="1100" b="1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SOARCA Sequoyah STSBO Rlz 554</a:t>
                      </a:r>
                      <a:endParaRPr lang="en-US" sz="1100" b="1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07929"/>
                  </a:ext>
                </a:extLst>
              </a:tr>
              <a:tr h="1203665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Release starts &lt;1 hour after initiation</a:t>
                      </a:r>
                      <a:endParaRPr lang="en-US" sz="10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Modeled release period of ~21 hours </a:t>
                      </a:r>
                      <a:endParaRPr lang="en-US" sz="10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~60% of Iodine released from inventory</a:t>
                      </a:r>
                      <a:endParaRPr lang="en-US" sz="10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Release starts ~2 hours and 45 minutes after initiation</a:t>
                      </a:r>
                      <a:endParaRPr lang="en-US" sz="10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Modeled release period of ~48 hours</a:t>
                      </a:r>
                      <a:endParaRPr lang="en-US" sz="10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~0.11% of Iodine released from inventory</a:t>
                      </a:r>
                      <a:endParaRPr lang="en-US" sz="10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Release starts ~ 3 hours after initiation</a:t>
                      </a:r>
                      <a:endParaRPr lang="en-US" sz="10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Modeled release period of ~72 hours </a:t>
                      </a:r>
                      <a:endParaRPr lang="en-US" sz="10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~5.1% of Iodine released from inventory</a:t>
                      </a:r>
                      <a:endParaRPr lang="en-US" sz="10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1235400"/>
                  </a:ext>
                </a:extLst>
              </a:tr>
              <a:tr h="128391">
                <a:tc gridSpan="2">
                  <a:txBody>
                    <a:bodyPr/>
                    <a:lstStyle/>
                    <a:p>
                      <a:pPr marL="118745" marR="0" indent="-118745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80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8745" marR="0" indent="-118745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800" dirty="0">
                          <a:effectLst/>
                          <a:latin typeface="Calibri (Body)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Calibri (Body)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649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7073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BA31F-BF23-47C4-B6B4-B155619FE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Comparison: Shielding Inputs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5AEB4A86-5B04-48E8-957A-BE27B8BE07E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16172008"/>
                  </p:ext>
                </p:extLst>
              </p:nvPr>
            </p:nvGraphicFramePr>
            <p:xfrm>
              <a:off x="798222" y="1395006"/>
              <a:ext cx="7547555" cy="21780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52994">
                      <a:extLst>
                        <a:ext uri="{9D8B030D-6E8A-4147-A177-3AD203B41FA5}">
                          <a16:colId xmlns:a16="http://schemas.microsoft.com/office/drawing/2014/main" val="1835448650"/>
                        </a:ext>
                      </a:extLst>
                    </a:gridCol>
                    <a:gridCol w="1021064">
                      <a:extLst>
                        <a:ext uri="{9D8B030D-6E8A-4147-A177-3AD203B41FA5}">
                          <a16:colId xmlns:a16="http://schemas.microsoft.com/office/drawing/2014/main" val="2072544638"/>
                        </a:ext>
                      </a:extLst>
                    </a:gridCol>
                    <a:gridCol w="1157206">
                      <a:extLst>
                        <a:ext uri="{9D8B030D-6E8A-4147-A177-3AD203B41FA5}">
                          <a16:colId xmlns:a16="http://schemas.microsoft.com/office/drawing/2014/main" val="1964846777"/>
                        </a:ext>
                      </a:extLst>
                    </a:gridCol>
                    <a:gridCol w="1157206">
                      <a:extLst>
                        <a:ext uri="{9D8B030D-6E8A-4147-A177-3AD203B41FA5}">
                          <a16:colId xmlns:a16="http://schemas.microsoft.com/office/drawing/2014/main" val="386383506"/>
                        </a:ext>
                      </a:extLst>
                    </a:gridCol>
                    <a:gridCol w="1062663">
                      <a:extLst>
                        <a:ext uri="{9D8B030D-6E8A-4147-A177-3AD203B41FA5}">
                          <a16:colId xmlns:a16="http://schemas.microsoft.com/office/drawing/2014/main" val="3663052312"/>
                        </a:ext>
                      </a:extLst>
                    </a:gridCol>
                    <a:gridCol w="1098211">
                      <a:extLst>
                        <a:ext uri="{9D8B030D-6E8A-4147-A177-3AD203B41FA5}">
                          <a16:colId xmlns:a16="http://schemas.microsoft.com/office/drawing/2014/main" val="1328006929"/>
                        </a:ext>
                      </a:extLst>
                    </a:gridCol>
                    <a:gridCol w="1098211">
                      <a:extLst>
                        <a:ext uri="{9D8B030D-6E8A-4147-A177-3AD203B41FA5}">
                          <a16:colId xmlns:a16="http://schemas.microsoft.com/office/drawing/2014/main" val="3319441203"/>
                        </a:ext>
                      </a:extLst>
                    </a:gridCol>
                  </a:tblGrid>
                  <a:tr h="56164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400" b="1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Activities</a:t>
                          </a:r>
                          <a:endParaRPr lang="en-US" sz="1400" b="1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Cloudshine protection factor</a:t>
                          </a:r>
                          <a:endParaRPr lang="en-US" sz="1400" b="1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Inhalation protection factor</a:t>
                          </a:r>
                          <a:endParaRPr lang="en-US" sz="1400" b="1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Breathing rate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400" b="1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Skin protection factor</a:t>
                          </a:r>
                          <a:endParaRPr lang="en-US" sz="1400" b="1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Groundshine protection factor</a:t>
                          </a:r>
                          <a:endParaRPr lang="en-US" sz="1400" b="1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4151867226"/>
                      </a:ext>
                    </a:extLst>
                  </a:tr>
                  <a:tr h="207586">
                    <a:tc rowSpan="3"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Original PAR Study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Evacuation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1.00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0.98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0.98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3127820432"/>
                      </a:ext>
                    </a:extLst>
                  </a:tr>
                  <a:tr h="207586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Normal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0.75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0.41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0.41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0.33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3594527236"/>
                      </a:ext>
                    </a:extLst>
                  </a:tr>
                  <a:tr h="207586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Sheltering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0.33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0.33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0.20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2676311321"/>
                      </a:ext>
                    </a:extLst>
                  </a:tr>
                  <a:tr h="207586">
                    <a:tc rowSpan="3"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Current Scoping Analysis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Evacuation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1.00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0.98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0.98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0.40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1941147244"/>
                      </a:ext>
                    </a:extLst>
                  </a:tr>
                  <a:tr h="207586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Normal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0.46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0.46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0.20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2882268277"/>
                      </a:ext>
                    </a:extLst>
                  </a:tr>
                  <a:tr h="207586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Sheltering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0.25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0.33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0.10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41724580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5AEB4A86-5B04-48E8-957A-BE27B8BE07E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16172008"/>
                  </p:ext>
                </p:extLst>
              </p:nvPr>
            </p:nvGraphicFramePr>
            <p:xfrm>
              <a:off x="798222" y="1395006"/>
              <a:ext cx="7547555" cy="21780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52994">
                      <a:extLst>
                        <a:ext uri="{9D8B030D-6E8A-4147-A177-3AD203B41FA5}">
                          <a16:colId xmlns:a16="http://schemas.microsoft.com/office/drawing/2014/main" val="1835448650"/>
                        </a:ext>
                      </a:extLst>
                    </a:gridCol>
                    <a:gridCol w="1021064">
                      <a:extLst>
                        <a:ext uri="{9D8B030D-6E8A-4147-A177-3AD203B41FA5}">
                          <a16:colId xmlns:a16="http://schemas.microsoft.com/office/drawing/2014/main" val="2072544638"/>
                        </a:ext>
                      </a:extLst>
                    </a:gridCol>
                    <a:gridCol w="1157206">
                      <a:extLst>
                        <a:ext uri="{9D8B030D-6E8A-4147-A177-3AD203B41FA5}">
                          <a16:colId xmlns:a16="http://schemas.microsoft.com/office/drawing/2014/main" val="1964846777"/>
                        </a:ext>
                      </a:extLst>
                    </a:gridCol>
                    <a:gridCol w="1157206">
                      <a:extLst>
                        <a:ext uri="{9D8B030D-6E8A-4147-A177-3AD203B41FA5}">
                          <a16:colId xmlns:a16="http://schemas.microsoft.com/office/drawing/2014/main" val="386383506"/>
                        </a:ext>
                      </a:extLst>
                    </a:gridCol>
                    <a:gridCol w="1062663">
                      <a:extLst>
                        <a:ext uri="{9D8B030D-6E8A-4147-A177-3AD203B41FA5}">
                          <a16:colId xmlns:a16="http://schemas.microsoft.com/office/drawing/2014/main" val="3663052312"/>
                        </a:ext>
                      </a:extLst>
                    </a:gridCol>
                    <a:gridCol w="1098211">
                      <a:extLst>
                        <a:ext uri="{9D8B030D-6E8A-4147-A177-3AD203B41FA5}">
                          <a16:colId xmlns:a16="http://schemas.microsoft.com/office/drawing/2014/main" val="1328006929"/>
                        </a:ext>
                      </a:extLst>
                    </a:gridCol>
                    <a:gridCol w="1098211">
                      <a:extLst>
                        <a:ext uri="{9D8B030D-6E8A-4147-A177-3AD203B41FA5}">
                          <a16:colId xmlns:a16="http://schemas.microsoft.com/office/drawing/2014/main" val="3319441203"/>
                        </a:ext>
                      </a:extLst>
                    </a:gridCol>
                  </a:tblGrid>
                  <a:tr h="67691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400" b="1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Activities</a:t>
                          </a:r>
                          <a:endParaRPr lang="en-US" sz="1400" b="1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Cloudshine protection factor</a:t>
                          </a:r>
                          <a:endParaRPr lang="en-US" sz="1400" b="1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Inhalation protection factor</a:t>
                          </a:r>
                          <a:endParaRPr lang="en-US" sz="1400" b="1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18415" marB="18415" anchor="ctr">
                        <a:blipFill>
                          <a:blip r:embed="rId2"/>
                          <a:stretch>
                            <a:fillRect l="-405747" t="-4464" r="-209770" b="-2330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Skin protection factor</a:t>
                          </a:r>
                          <a:endParaRPr lang="en-US" sz="1400" b="1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 err="1">
                              <a:effectLst/>
                            </a:rPr>
                            <a:t>Groundshine</a:t>
                          </a:r>
                          <a:r>
                            <a:rPr lang="en-US" sz="1400" dirty="0">
                              <a:effectLst/>
                            </a:rPr>
                            <a:t> protection factor</a:t>
                          </a:r>
                          <a:endParaRPr lang="en-US" sz="1400" b="1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4151867226"/>
                      </a:ext>
                    </a:extLst>
                  </a:tr>
                  <a:tr h="250190">
                    <a:tc rowSpan="3"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Original PAR Study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Evacuation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1.00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0.98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0.98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3127820432"/>
                      </a:ext>
                    </a:extLst>
                  </a:tr>
                  <a:tr h="25019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Normal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0.75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0.41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0.41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0.33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3594527236"/>
                      </a:ext>
                    </a:extLst>
                  </a:tr>
                  <a:tr h="25019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Sheltering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0.33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0.33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0.20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2676311321"/>
                      </a:ext>
                    </a:extLst>
                  </a:tr>
                  <a:tr h="250190">
                    <a:tc rowSpan="3"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Current Scoping Analysis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Evacuation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1.00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0.98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0.98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0.40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1941147244"/>
                      </a:ext>
                    </a:extLst>
                  </a:tr>
                  <a:tr h="25019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Normal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0.68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0.46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0.46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0.20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2882268277"/>
                      </a:ext>
                    </a:extLst>
                  </a:tr>
                  <a:tr h="25019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Sheltering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0.60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0.25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2.66E-04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0.33</a:t>
                          </a:r>
                          <a:endParaRPr lang="en-US" sz="140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0.10</a:t>
                          </a:r>
                          <a:endParaRPr lang="en-US" sz="1400" dirty="0">
                            <a:effectLst/>
                            <a:latin typeface="Garamond" panose="020204040303010108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025" marR="73025" marT="18415" marB="18415" anchor="ctr"/>
                    </a:tc>
                    <a:extLst>
                      <a:ext uri="{0D108BD9-81ED-4DB2-BD59-A6C34878D82A}">
                        <a16:rowId xmlns:a16="http://schemas.microsoft.com/office/drawing/2014/main" val="41724580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0B568A-22F2-4B5A-8622-9EC1DF001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CBEA036-7332-4713-AA2B-1EE791B81BA8}"/>
              </a:ext>
            </a:extLst>
          </p:cNvPr>
          <p:cNvSpPr txBox="1">
            <a:spLocks/>
          </p:cNvSpPr>
          <p:nvPr/>
        </p:nvSpPr>
        <p:spPr>
          <a:xfrm>
            <a:off x="457200" y="3714651"/>
            <a:ext cx="8229600" cy="2178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For the original PAR study, the shielding and exposure parameters were taken directly from NUREG-1150 for Peach Bottom.</a:t>
            </a:r>
          </a:p>
          <a:p>
            <a:r>
              <a:rPr lang="en-US" dirty="0"/>
              <a:t>For the current scoping analysis:</a:t>
            </a:r>
          </a:p>
          <a:p>
            <a:pPr lvl="1"/>
            <a:r>
              <a:rPr lang="en-US" dirty="0"/>
              <a:t>The cloudshine and skin protection factors were taken from the SOARCA Surry Integrated Analysis Study</a:t>
            </a:r>
          </a:p>
          <a:p>
            <a:pPr lvl="1"/>
            <a:r>
              <a:rPr lang="en-US" dirty="0"/>
              <a:t>The groundshine protection factors were taken from the Task 5 Letter Report: MACCS Uncertainty Analysis of EARLY Exposure Results</a:t>
            </a:r>
          </a:p>
          <a:p>
            <a:pPr lvl="1"/>
            <a:r>
              <a:rPr lang="en-US" dirty="0"/>
              <a:t>The inhalation protection factors were taken from EPA’s Evacuation Risks: An Evaluation (EPA-520/6-74-002) study</a:t>
            </a:r>
          </a:p>
        </p:txBody>
      </p:sp>
    </p:spTree>
    <p:extLst>
      <p:ext uri="{BB962C8B-B14F-4D97-AF65-F5344CB8AC3E}">
        <p14:creationId xmlns:p14="http://schemas.microsoft.com/office/powerpoint/2010/main" val="3714973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BA33E-37C2-4D78-A2DA-15822D33F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 Primer on Evacuation Models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2BD08-1BC8-43D6-95EE-A3B92604F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58888"/>
            <a:ext cx="4040188" cy="639762"/>
          </a:xfrm>
        </p:spPr>
        <p:txBody>
          <a:bodyPr/>
          <a:lstStyle/>
          <a:p>
            <a:r>
              <a:rPr lang="en-US" dirty="0"/>
              <a:t>Circular Evacuation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9C353D-BD4E-4338-A256-F011F2DC2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898650"/>
            <a:ext cx="4040188" cy="39512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 evacuation region that is a 360-degree circle around the site.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9E9054-C277-4281-B058-A954CEA25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1258888"/>
            <a:ext cx="4041775" cy="639762"/>
          </a:xfrm>
        </p:spPr>
        <p:txBody>
          <a:bodyPr/>
          <a:lstStyle/>
          <a:p>
            <a:r>
              <a:rPr lang="en-US" dirty="0"/>
              <a:t>Keyhole Evacuation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60ADCA-B57C-430D-9458-8471593CC9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1898650"/>
            <a:ext cx="4041775" cy="39512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 evacuation region that has an inner circular area (red) and an outer downwind area (yellow). </a:t>
            </a:r>
          </a:p>
          <a:p>
            <a:r>
              <a:rPr lang="en-US" dirty="0"/>
              <a:t>As wind shift is forecasted to occur, the outer area expands to include the new downwind areas (green). </a:t>
            </a:r>
          </a:p>
          <a:p>
            <a:r>
              <a:rPr lang="en-US" dirty="0"/>
              <a:t>Allows for more targeted evacuation that focuses on areas of higher risk first.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5433B2-231B-4A3D-8CA5-241790D5261C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3432771"/>
            <a:ext cx="3190875" cy="29410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74E9BA-B3E7-4B0F-8FA3-A9062903B999}"/>
              </a:ext>
            </a:extLst>
          </p:cNvPr>
          <p:cNvSpPr txBox="1"/>
          <p:nvPr/>
        </p:nvSpPr>
        <p:spPr>
          <a:xfrm>
            <a:off x="577056" y="3080545"/>
            <a:ext cx="38004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 bmk="_Toc87967420">
                <a:latin typeface="Arial" panose="020B0604020202020204" pitchFamily="34" charset="0"/>
                <a:cs typeface="Arial" panose="020B0604020202020204" pitchFamily="34" charset="0"/>
              </a:rPr>
              <a:t>Illustration of a Keyhole Evacuation Model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1CD7D5-623D-4BBB-A283-2C5961702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365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F990D-8F58-41E0-B94F-A44D05416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Full Comparison: </a:t>
            </a:r>
            <a:br>
              <a:rPr lang="en-US" dirty="0"/>
            </a:br>
            <a:r>
              <a:rPr lang="en-US" dirty="0"/>
              <a:t>Emergency Response Inputs (1/2)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88256-E74A-4CD4-8C55-08043C225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C1CCB63-ED9D-432D-8F4D-33703667E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394729"/>
              </p:ext>
            </p:extLst>
          </p:nvPr>
        </p:nvGraphicFramePr>
        <p:xfrm>
          <a:off x="457200" y="2095500"/>
          <a:ext cx="8229599" cy="31529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7074">
                  <a:extLst>
                    <a:ext uri="{9D8B030D-6E8A-4147-A177-3AD203B41FA5}">
                      <a16:colId xmlns:a16="http://schemas.microsoft.com/office/drawing/2014/main" val="3919890690"/>
                    </a:ext>
                  </a:extLst>
                </a:gridCol>
                <a:gridCol w="807211">
                  <a:extLst>
                    <a:ext uri="{9D8B030D-6E8A-4147-A177-3AD203B41FA5}">
                      <a16:colId xmlns:a16="http://schemas.microsoft.com/office/drawing/2014/main" val="2896257812"/>
                    </a:ext>
                  </a:extLst>
                </a:gridCol>
                <a:gridCol w="774397">
                  <a:extLst>
                    <a:ext uri="{9D8B030D-6E8A-4147-A177-3AD203B41FA5}">
                      <a16:colId xmlns:a16="http://schemas.microsoft.com/office/drawing/2014/main" val="427735098"/>
                    </a:ext>
                  </a:extLst>
                </a:gridCol>
                <a:gridCol w="642988">
                  <a:extLst>
                    <a:ext uri="{9D8B030D-6E8A-4147-A177-3AD203B41FA5}">
                      <a16:colId xmlns:a16="http://schemas.microsoft.com/office/drawing/2014/main" val="3510034403"/>
                    </a:ext>
                  </a:extLst>
                </a:gridCol>
                <a:gridCol w="564177">
                  <a:extLst>
                    <a:ext uri="{9D8B030D-6E8A-4147-A177-3AD203B41FA5}">
                      <a16:colId xmlns:a16="http://schemas.microsoft.com/office/drawing/2014/main" val="4214081817"/>
                    </a:ext>
                  </a:extLst>
                </a:gridCol>
                <a:gridCol w="559916">
                  <a:extLst>
                    <a:ext uri="{9D8B030D-6E8A-4147-A177-3AD203B41FA5}">
                      <a16:colId xmlns:a16="http://schemas.microsoft.com/office/drawing/2014/main" val="589980192"/>
                    </a:ext>
                  </a:extLst>
                </a:gridCol>
                <a:gridCol w="576348">
                  <a:extLst>
                    <a:ext uri="{9D8B030D-6E8A-4147-A177-3AD203B41FA5}">
                      <a16:colId xmlns:a16="http://schemas.microsoft.com/office/drawing/2014/main" val="4018983561"/>
                    </a:ext>
                  </a:extLst>
                </a:gridCol>
                <a:gridCol w="567221">
                  <a:extLst>
                    <a:ext uri="{9D8B030D-6E8A-4147-A177-3AD203B41FA5}">
                      <a16:colId xmlns:a16="http://schemas.microsoft.com/office/drawing/2014/main" val="3176861935"/>
                    </a:ext>
                  </a:extLst>
                </a:gridCol>
                <a:gridCol w="580608">
                  <a:extLst>
                    <a:ext uri="{9D8B030D-6E8A-4147-A177-3AD203B41FA5}">
                      <a16:colId xmlns:a16="http://schemas.microsoft.com/office/drawing/2014/main" val="1246373567"/>
                    </a:ext>
                  </a:extLst>
                </a:gridCol>
                <a:gridCol w="591564">
                  <a:extLst>
                    <a:ext uri="{9D8B030D-6E8A-4147-A177-3AD203B41FA5}">
                      <a16:colId xmlns:a16="http://schemas.microsoft.com/office/drawing/2014/main" val="967585198"/>
                    </a:ext>
                  </a:extLst>
                </a:gridCol>
                <a:gridCol w="591564">
                  <a:extLst>
                    <a:ext uri="{9D8B030D-6E8A-4147-A177-3AD203B41FA5}">
                      <a16:colId xmlns:a16="http://schemas.microsoft.com/office/drawing/2014/main" val="2257815742"/>
                    </a:ext>
                  </a:extLst>
                </a:gridCol>
                <a:gridCol w="536793">
                  <a:extLst>
                    <a:ext uri="{9D8B030D-6E8A-4147-A177-3AD203B41FA5}">
                      <a16:colId xmlns:a16="http://schemas.microsoft.com/office/drawing/2014/main" val="2568273683"/>
                    </a:ext>
                  </a:extLst>
                </a:gridCol>
                <a:gridCol w="789738">
                  <a:extLst>
                    <a:ext uri="{9D8B030D-6E8A-4147-A177-3AD203B41FA5}">
                      <a16:colId xmlns:a16="http://schemas.microsoft.com/office/drawing/2014/main" val="2633201017"/>
                    </a:ext>
                  </a:extLst>
                </a:gridCol>
              </a:tblGrid>
              <a:tr h="217177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Scenario A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 row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Evacuation Model</a:t>
                      </a:r>
                    </a:p>
                  </a:txBody>
                  <a:tcPr marL="36830" marR="36830" marT="18415" marB="18415" anchor="ctr"/>
                </a:tc>
                <a:tc row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Population Distribution (0-10 miles)</a:t>
                      </a:r>
                    </a:p>
                  </a:txBody>
                  <a:tcPr marL="36830" marR="36830" marT="18415" marB="18415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0-2 Miles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2-5 Miles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5-10 Miles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Evacuation Speed (mph)</a:t>
                      </a: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623965232"/>
                  </a:ext>
                </a:extLst>
              </a:tr>
              <a:tr h="686604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Scenario A</a:t>
                      </a:r>
                      <a:endParaRPr lang="en-US" sz="10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 vMerge="1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Evacuation Model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Population Distribution (0-10 miles)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 to Shelter (</a:t>
                      </a:r>
                      <a:r>
                        <a:rPr lang="en-US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 to Evac (</a:t>
                      </a:r>
                      <a:r>
                        <a:rPr lang="en-US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Depart (</a:t>
                      </a:r>
                      <a:r>
                        <a:rPr lang="en-US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 to Shelter (</a:t>
                      </a:r>
                      <a:r>
                        <a:rPr lang="en-US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 to Evac (</a:t>
                      </a:r>
                      <a:r>
                        <a:rPr lang="en-US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Depart (</a:t>
                      </a:r>
                      <a:r>
                        <a:rPr lang="en-US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 to Shelter (</a:t>
                      </a:r>
                      <a:r>
                        <a:rPr lang="en-US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 to Evac (</a:t>
                      </a:r>
                      <a:r>
                        <a:rPr lang="en-US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Depart (</a:t>
                      </a:r>
                      <a:r>
                        <a:rPr lang="en-US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Evacuation Speed (mph)</a:t>
                      </a:r>
                    </a:p>
                  </a:txBody>
                  <a:tcPr marL="36830" marR="36830" marT="18415" marB="18415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662565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1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Circular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8.5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3513195880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2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8.5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3543871320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3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1971182281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4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8.5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694448673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  <a:endParaRPr lang="en-US" sz="110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234402992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6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8.5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189790477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7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8.5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2665914527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8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4.0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8.5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3377790991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9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4.0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8.5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3289098359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Cohort 10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5.0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8.5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335061558"/>
                  </a:ext>
                </a:extLst>
              </a:tr>
              <a:tr h="200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Cohort 11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Circular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.909</a:t>
                      </a: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5.0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8.5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91757816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A6A93BE-2AFD-49F1-91DC-CBCF0E019D67}"/>
              </a:ext>
            </a:extLst>
          </p:cNvPr>
          <p:cNvSpPr txBox="1"/>
          <p:nvPr/>
        </p:nvSpPr>
        <p:spPr>
          <a:xfrm>
            <a:off x="1654669" y="1695640"/>
            <a:ext cx="58346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Calibri (Body)"/>
                <a:ea typeface="Times New Roman" panose="02020603050405020304" pitchFamily="18" charset="0"/>
                <a:cs typeface="Times New Roman" panose="02020603050405020304" pitchFamily="18" charset="0"/>
              </a:rPr>
              <a:t>Scenario “A” of the Original PAR Study</a:t>
            </a:r>
            <a:endParaRPr lang="en-US" dirty="0"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1581069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FE17D-675F-407A-8230-E323ECDFD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Full Comparison: </a:t>
            </a:r>
            <a:br>
              <a:rPr lang="en-US" dirty="0"/>
            </a:br>
            <a:r>
              <a:rPr lang="en-US" dirty="0"/>
              <a:t>Emergency Response Inputs (1/2)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2729CDD-3CBF-4EDB-9F95-55C01533D5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0682343"/>
              </p:ext>
            </p:extLst>
          </p:nvPr>
        </p:nvGraphicFramePr>
        <p:xfrm>
          <a:off x="553085" y="2105976"/>
          <a:ext cx="8037829" cy="2855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2804">
                  <a:extLst>
                    <a:ext uri="{9D8B030D-6E8A-4147-A177-3AD203B41FA5}">
                      <a16:colId xmlns:a16="http://schemas.microsoft.com/office/drawing/2014/main" val="2117979118"/>
                    </a:ext>
                  </a:extLst>
                </a:gridCol>
                <a:gridCol w="1092874">
                  <a:extLst>
                    <a:ext uri="{9D8B030D-6E8A-4147-A177-3AD203B41FA5}">
                      <a16:colId xmlns:a16="http://schemas.microsoft.com/office/drawing/2014/main" val="1447027661"/>
                    </a:ext>
                  </a:extLst>
                </a:gridCol>
                <a:gridCol w="859837">
                  <a:extLst>
                    <a:ext uri="{9D8B030D-6E8A-4147-A177-3AD203B41FA5}">
                      <a16:colId xmlns:a16="http://schemas.microsoft.com/office/drawing/2014/main" val="2315092221"/>
                    </a:ext>
                  </a:extLst>
                </a:gridCol>
                <a:gridCol w="893789">
                  <a:extLst>
                    <a:ext uri="{9D8B030D-6E8A-4147-A177-3AD203B41FA5}">
                      <a16:colId xmlns:a16="http://schemas.microsoft.com/office/drawing/2014/main" val="445717025"/>
                    </a:ext>
                  </a:extLst>
                </a:gridCol>
                <a:gridCol w="782355">
                  <a:extLst>
                    <a:ext uri="{9D8B030D-6E8A-4147-A177-3AD203B41FA5}">
                      <a16:colId xmlns:a16="http://schemas.microsoft.com/office/drawing/2014/main" val="4262242597"/>
                    </a:ext>
                  </a:extLst>
                </a:gridCol>
                <a:gridCol w="762311">
                  <a:extLst>
                    <a:ext uri="{9D8B030D-6E8A-4147-A177-3AD203B41FA5}">
                      <a16:colId xmlns:a16="http://schemas.microsoft.com/office/drawing/2014/main" val="3709920033"/>
                    </a:ext>
                  </a:extLst>
                </a:gridCol>
                <a:gridCol w="735741">
                  <a:extLst>
                    <a:ext uri="{9D8B030D-6E8A-4147-A177-3AD203B41FA5}">
                      <a16:colId xmlns:a16="http://schemas.microsoft.com/office/drawing/2014/main" val="2555816406"/>
                    </a:ext>
                  </a:extLst>
                </a:gridCol>
                <a:gridCol w="759874">
                  <a:extLst>
                    <a:ext uri="{9D8B030D-6E8A-4147-A177-3AD203B41FA5}">
                      <a16:colId xmlns:a16="http://schemas.microsoft.com/office/drawing/2014/main" val="2676437069"/>
                    </a:ext>
                  </a:extLst>
                </a:gridCol>
                <a:gridCol w="720169">
                  <a:extLst>
                    <a:ext uri="{9D8B030D-6E8A-4147-A177-3AD203B41FA5}">
                      <a16:colId xmlns:a16="http://schemas.microsoft.com/office/drawing/2014/main" val="1333257639"/>
                    </a:ext>
                  </a:extLst>
                </a:gridCol>
                <a:gridCol w="738075">
                  <a:extLst>
                    <a:ext uri="{9D8B030D-6E8A-4147-A177-3AD203B41FA5}">
                      <a16:colId xmlns:a16="http://schemas.microsoft.com/office/drawing/2014/main" val="2587353015"/>
                    </a:ext>
                  </a:extLst>
                </a:gridCol>
              </a:tblGrid>
              <a:tr h="7552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Description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Evacuation Model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Population Distribution</a:t>
                      </a:r>
                      <a:b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(0-10 miles)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Notification Alarm (</a:t>
                      </a:r>
                      <a:r>
                        <a:rPr lang="en-US" sz="1100" dirty="0" err="1">
                          <a:effectLst/>
                        </a:rPr>
                        <a:t>hr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Delay to Shelter (</a:t>
                      </a:r>
                      <a:r>
                        <a:rPr lang="en-US" sz="1100" dirty="0" err="1">
                          <a:effectLst/>
                        </a:rPr>
                        <a:t>hr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Delay to Evacuation (</a:t>
                      </a:r>
                      <a:r>
                        <a:rPr lang="en-US" sz="1100" dirty="0" err="1">
                          <a:effectLst/>
                        </a:rPr>
                        <a:t>hr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Evacuation Start (</a:t>
                      </a:r>
                      <a:r>
                        <a:rPr lang="en-US" sz="1100" dirty="0" err="1">
                          <a:effectLst/>
                        </a:rPr>
                        <a:t>hr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Initial Evacuation Speed (mph)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Middle Evacuation Speed (mph)</a:t>
                      </a:r>
                      <a:endParaRPr lang="en-US" sz="11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3803194287"/>
                  </a:ext>
                </a:extLst>
              </a:tr>
              <a:tr h="22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1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Early Public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Circular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0.055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1.50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0.25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20.0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10.0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3848559071"/>
                  </a:ext>
                </a:extLst>
              </a:tr>
              <a:tr h="22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2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Middle Public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Keyhole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1.50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1.50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4.00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15.0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10.0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1726469895"/>
                  </a:ext>
                </a:extLst>
              </a:tr>
              <a:tr h="22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3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Late Public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Keyhole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1.50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3.00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1.50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6.00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15.0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10.0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3152924114"/>
                  </a:ext>
                </a:extLst>
              </a:tr>
              <a:tr h="22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4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Tail Public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Keyhole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1.50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6.50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1.50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9.50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20.0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20.0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2690783497"/>
                  </a:ext>
                </a:extLst>
              </a:tr>
              <a:tr h="22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5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Schools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Circular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1.00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3.25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4.50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10.0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10.0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1489702749"/>
                  </a:ext>
                </a:extLst>
              </a:tr>
              <a:tr h="22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6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Special Facilities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Keyhole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1.00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8.25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9.50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15.0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15.0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498331373"/>
                  </a:ext>
                </a:extLst>
              </a:tr>
              <a:tr h="3768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7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Shadow Public (10-20 mi)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Circular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1.50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1.50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4.00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15.0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10.0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3656059690"/>
                  </a:ext>
                </a:extLst>
              </a:tr>
              <a:tr h="3768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Cohort 8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Non-Evacuating Public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No Evacuation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  <a:latin typeface="Calibri (Body)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</a:p>
                  </a:txBody>
                  <a:tcPr marL="68580" marR="6858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1.50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N/A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N/A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N/A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N/A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N/A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18415" marB="18415" anchor="ctr"/>
                </a:tc>
                <a:extLst>
                  <a:ext uri="{0D108BD9-81ED-4DB2-BD59-A6C34878D82A}">
                    <a16:rowId xmlns:a16="http://schemas.microsoft.com/office/drawing/2014/main" val="168285155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8BC54A-3152-42EE-A5CD-BAEBC0A0A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1259B6-8122-4773-8AA5-15B5045AC8CD}"/>
              </a:ext>
            </a:extLst>
          </p:cNvPr>
          <p:cNvSpPr txBox="1"/>
          <p:nvPr/>
        </p:nvSpPr>
        <p:spPr>
          <a:xfrm>
            <a:off x="2842877" y="1717026"/>
            <a:ext cx="3458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Calibri (Body)"/>
                <a:ea typeface="Times New Roman" panose="02020603050405020304" pitchFamily="18" charset="0"/>
                <a:cs typeface="Times New Roman" panose="02020603050405020304" pitchFamily="18" charset="0"/>
              </a:rPr>
              <a:t>Current Scoping Analysis</a:t>
            </a:r>
            <a:endParaRPr lang="en-US" dirty="0"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3859628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F1BA3-922B-43AC-A975-815EBDEA0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3600" i="0" u="none" strike="noStrike" cap="none" normalizeH="0" baseline="0" dirty="0" bmk="_Toc87967418">
                <a:ln>
                  <a:noFill/>
                </a:ln>
                <a:solidFill>
                  <a:schemeClr val="tx1"/>
                </a:solidFill>
                <a:effectLst/>
                <a:latin typeface="Calibri (Headings)"/>
                <a:ea typeface="Calibri" panose="020F0502020204030204" pitchFamily="34" charset="0"/>
                <a:cs typeface="Arial" panose="020B0604020202020204" pitchFamily="34" charset="0"/>
              </a:rPr>
              <a:t>Results of Full </a:t>
            </a:r>
            <a:r>
              <a:rPr lang="en-US" altLang="en-US" dirty="0" bmk="_Toc87967418">
                <a:latin typeface="Calibri (Headings)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kumimoji="0" lang="en-US" altLang="en-US" sz="3600" i="0" u="none" strike="noStrike" cap="none" normalizeH="0" baseline="0" dirty="0" bmk="_Toc87967418">
                <a:ln>
                  <a:noFill/>
                </a:ln>
                <a:solidFill>
                  <a:schemeClr val="tx1"/>
                </a:solidFill>
                <a:effectLst/>
                <a:latin typeface="Calibri (Headings)"/>
                <a:ea typeface="Calibri" panose="020F0502020204030204" pitchFamily="34" charset="0"/>
                <a:cs typeface="Arial" panose="020B0604020202020204" pitchFamily="34" charset="0"/>
              </a:rPr>
              <a:t>omparison</a:t>
            </a:r>
            <a:endParaRPr lang="en-US" dirty="0">
              <a:latin typeface="Calibri (Headings)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CE34B-E3C0-4CD4-914E-9C901A7F8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C7A7238-F6FB-4D8E-BF99-73A75279A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119" y="1671344"/>
            <a:ext cx="3533731" cy="420142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Results show a notable decrease in latent cancer fatalities using the PAR source term of about a factor of 2.</a:t>
            </a:r>
          </a:p>
          <a:p>
            <a:r>
              <a:rPr lang="en-US" dirty="0"/>
              <a:t>Significant decrease in latent cancer fatalities using the smaller source terms</a:t>
            </a:r>
          </a:p>
          <a:p>
            <a:r>
              <a:rPr lang="en-US" dirty="0"/>
              <a:t>Significant decrease in early fatalities using the PAR source term.</a:t>
            </a:r>
          </a:p>
          <a:p>
            <a:r>
              <a:rPr lang="en-US" dirty="0"/>
              <a:t>No early fatalities using smaller source terms.</a:t>
            </a:r>
          </a:p>
          <a:p>
            <a:r>
              <a:rPr lang="en-US" dirty="0"/>
              <a:t>While the PAR source term certainly displaces more individuals in total, it displaces slightly fewer individuals in our 0–10-mile region of interest.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382E47E-DBB4-42E3-8D96-08AB7D1920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124563"/>
              </p:ext>
            </p:extLst>
          </p:nvPr>
        </p:nvGraphicFramePr>
        <p:xfrm>
          <a:off x="4133850" y="1295108"/>
          <a:ext cx="4552950" cy="4372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402">
                  <a:extLst>
                    <a:ext uri="{9D8B030D-6E8A-4147-A177-3AD203B41FA5}">
                      <a16:colId xmlns:a16="http://schemas.microsoft.com/office/drawing/2014/main" val="3833570097"/>
                    </a:ext>
                  </a:extLst>
                </a:gridCol>
                <a:gridCol w="847698">
                  <a:extLst>
                    <a:ext uri="{9D8B030D-6E8A-4147-A177-3AD203B41FA5}">
                      <a16:colId xmlns:a16="http://schemas.microsoft.com/office/drawing/2014/main" val="3750960946"/>
                    </a:ext>
                  </a:extLst>
                </a:gridCol>
                <a:gridCol w="988982">
                  <a:extLst>
                    <a:ext uri="{9D8B030D-6E8A-4147-A177-3AD203B41FA5}">
                      <a16:colId xmlns:a16="http://schemas.microsoft.com/office/drawing/2014/main" val="714738490"/>
                    </a:ext>
                  </a:extLst>
                </a:gridCol>
                <a:gridCol w="988982">
                  <a:extLst>
                    <a:ext uri="{9D8B030D-6E8A-4147-A177-3AD203B41FA5}">
                      <a16:colId xmlns:a16="http://schemas.microsoft.com/office/drawing/2014/main" val="3520008123"/>
                    </a:ext>
                  </a:extLst>
                </a:gridCol>
                <a:gridCol w="941886">
                  <a:extLst>
                    <a:ext uri="{9D8B030D-6E8A-4147-A177-3AD203B41FA5}">
                      <a16:colId xmlns:a16="http://schemas.microsoft.com/office/drawing/2014/main" val="1332599468"/>
                    </a:ext>
                  </a:extLst>
                </a:gridCol>
              </a:tblGrid>
              <a:tr h="234447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Radial Distance (mi)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Original PAR Version 2.4.0.1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Version 4.1.0.2 with Updates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998519"/>
                  </a:ext>
                </a:extLst>
              </a:tr>
              <a:tr h="7033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 Source Term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SOARCA Surry STSBO </a:t>
                      </a:r>
                    </a:p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Rlz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37 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SOARCA Sequoyah STSBO </a:t>
                      </a:r>
                    </a:p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Rlz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554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335682"/>
                  </a:ext>
                </a:extLst>
              </a:tr>
              <a:tr h="322105"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Latent cancer fatalities (mean weather results)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4547184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0-2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3.35E+02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1.92E+02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2.06E+00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4.94E+01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0931877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2-5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1.67E+03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5.99E+02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3.10E+00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5.49E+01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2376133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5-10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1.61E+03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9.76E+02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2.65E+00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5.77E+01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3486510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0-10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N/A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1.77E+03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7.82E+00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1.62E+02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0517299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0-50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N/A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2.81E+04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5.17E+02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9.48E+03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6960367"/>
                  </a:ext>
                </a:extLst>
              </a:tr>
              <a:tr h="304800"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Early fatalities (mean weather results)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9325899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0-2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2.48E+00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7.19E-02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0.00E+00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494604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2-5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1.70E+00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5.40E-03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0.00E+00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830390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5-10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4.67E-04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1.18E-06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0.00E+00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5825634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0-10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N/A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7.72E-02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0.00E+00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0810057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0-50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N/A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7.72E-02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0602413"/>
                  </a:ext>
                </a:extLst>
              </a:tr>
              <a:tr h="311150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Displaced individuals (mean weather results)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4042459"/>
                  </a:ext>
                </a:extLst>
              </a:tr>
              <a:tr h="213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0-10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N/A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254,237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264,303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266,866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0309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756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F1BA3-922B-43AC-A975-815EBDEA0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altLang="en-US" sz="3600" i="0" u="none" strike="noStrike" cap="none" normalizeH="0" baseline="0" dirty="0" bmk="_Toc87967418">
                <a:ln>
                  <a:noFill/>
                </a:ln>
                <a:solidFill>
                  <a:schemeClr val="tx1"/>
                </a:solidFill>
                <a:effectLst/>
                <a:latin typeface="Calibri (Headings)"/>
                <a:ea typeface="Calibri" panose="020F0502020204030204" pitchFamily="34" charset="0"/>
                <a:cs typeface="Arial" panose="020B0604020202020204" pitchFamily="34" charset="0"/>
              </a:rPr>
              <a:t>Scoping Analysis Results:</a:t>
            </a:r>
            <a:br>
              <a:rPr kumimoji="0" lang="en-US" altLang="en-US" sz="3600" i="0" u="none" strike="noStrike" cap="none" normalizeH="0" baseline="0" dirty="0" bmk="_Toc87967418">
                <a:ln>
                  <a:noFill/>
                </a:ln>
                <a:solidFill>
                  <a:schemeClr val="tx1"/>
                </a:solidFill>
                <a:effectLst/>
                <a:latin typeface="Calibri (Headings)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en-US" altLang="en-US" sz="3600" i="0" u="none" strike="noStrike" cap="none" normalizeH="0" baseline="0" dirty="0" bmk="_Toc87967418">
                <a:ln>
                  <a:noFill/>
                </a:ln>
                <a:solidFill>
                  <a:schemeClr val="tx1"/>
                </a:solidFill>
                <a:effectLst/>
                <a:latin typeface="Calibri (Headings)"/>
                <a:ea typeface="Calibri" panose="020F0502020204030204" pitchFamily="34" charset="0"/>
                <a:cs typeface="Arial" panose="020B0604020202020204" pitchFamily="34" charset="0"/>
              </a:rPr>
              <a:t>Peak Dose Comparison</a:t>
            </a:r>
            <a:endParaRPr lang="en-US" dirty="0">
              <a:latin typeface="Calibri (Headings)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CE34B-E3C0-4CD4-914E-9C901A7F8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C7A7238-F6FB-4D8E-BF99-73A75279A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44" y="1671344"/>
            <a:ext cx="3222581" cy="356518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Results show significant difference in peak dose among the source terms</a:t>
            </a:r>
          </a:p>
          <a:p>
            <a:r>
              <a:rPr lang="en-US" dirty="0"/>
              <a:t>“Peak dose” represents the spatial element with the highest dose in a radial interval.</a:t>
            </a:r>
          </a:p>
          <a:p>
            <a:r>
              <a:rPr lang="en-US" dirty="0"/>
              <a:t>Peak dose is closely related to centerline dose; however, centerline dose is not applicable for multiple plume segments.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E4C025-8DEA-407B-848A-6FC86EB9F1E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420" y="1621472"/>
            <a:ext cx="5040630" cy="36150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0349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Scoping Analysis Results:</a:t>
            </a:r>
            <a:br>
              <a:rPr lang="en-US" dirty="0"/>
            </a:br>
            <a:r>
              <a:rPr lang="en-US" dirty="0"/>
              <a:t> Comparison of Source Terms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2F0FA7C-F394-4D89-A9ED-6E2C0BA62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200891"/>
              </p:ext>
            </p:extLst>
          </p:nvPr>
        </p:nvGraphicFramePr>
        <p:xfrm>
          <a:off x="4541007" y="1627388"/>
          <a:ext cx="417752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2040">
                  <a:extLst>
                    <a:ext uri="{9D8B030D-6E8A-4147-A177-3AD203B41FA5}">
                      <a16:colId xmlns:a16="http://schemas.microsoft.com/office/drawing/2014/main" val="1123621744"/>
                    </a:ext>
                  </a:extLst>
                </a:gridCol>
                <a:gridCol w="957142">
                  <a:extLst>
                    <a:ext uri="{9D8B030D-6E8A-4147-A177-3AD203B41FA5}">
                      <a16:colId xmlns:a16="http://schemas.microsoft.com/office/drawing/2014/main" val="3003362957"/>
                    </a:ext>
                  </a:extLst>
                </a:gridCol>
                <a:gridCol w="1024800">
                  <a:extLst>
                    <a:ext uri="{9D8B030D-6E8A-4147-A177-3AD203B41FA5}">
                      <a16:colId xmlns:a16="http://schemas.microsoft.com/office/drawing/2014/main" val="460003573"/>
                    </a:ext>
                  </a:extLst>
                </a:gridCol>
                <a:gridCol w="1443538">
                  <a:extLst>
                    <a:ext uri="{9D8B030D-6E8A-4147-A177-3AD203B41FA5}">
                      <a16:colId xmlns:a16="http://schemas.microsoft.com/office/drawing/2014/main" val="1853443410"/>
                    </a:ext>
                  </a:extLst>
                </a:gridCol>
              </a:tblGrid>
              <a:tr h="159385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Radial Distance (mi)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Version 4.1.0.2 with Updates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6736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PAR Source Term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SOARCA Surry STSBO </a:t>
                      </a:r>
                      <a:r>
                        <a:rPr lang="en-US" sz="1200" dirty="0" err="1">
                          <a:effectLst/>
                        </a:rPr>
                        <a:t>Rlz</a:t>
                      </a:r>
                      <a:r>
                        <a:rPr lang="en-US" sz="1200" dirty="0">
                          <a:effectLst/>
                        </a:rPr>
                        <a:t> 37 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SOARCA Sequoyah STSBO </a:t>
                      </a:r>
                      <a:r>
                        <a:rPr lang="en-US" sz="1200" dirty="0" err="1">
                          <a:effectLst/>
                        </a:rPr>
                        <a:t>Rlz</a:t>
                      </a:r>
                      <a:r>
                        <a:rPr lang="en-US" sz="1200" dirty="0">
                          <a:effectLst/>
                        </a:rPr>
                        <a:t> 554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64282660"/>
                  </a:ext>
                </a:extLst>
              </a:tr>
              <a:tr h="4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0-2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2.41E+05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3.83E+03</a:t>
                      </a:r>
                      <a:endParaRPr lang="en-US" sz="12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6.09E+04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3935633"/>
                  </a:ext>
                </a:extLst>
              </a:tr>
              <a:tr h="793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2-5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7.77E+05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5.75E+03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8.93E+04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366400"/>
                  </a:ext>
                </a:extLst>
              </a:tr>
              <a:tr h="4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5-10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1.33E+06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4.90E+03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1.07E+05</a:t>
                      </a:r>
                      <a:endParaRPr lang="en-US" sz="12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3793885"/>
                  </a:ext>
                </a:extLst>
              </a:tr>
              <a:tr h="622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0-10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2.34E+06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1.45E+04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2.57E+05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4907235"/>
                  </a:ext>
                </a:extLst>
              </a:tr>
              <a:tr h="4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0-50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4.76E+07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9.55E+05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1.71E+07</a:t>
                      </a:r>
                      <a:endParaRPr lang="en-US" sz="12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823302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B2E6BDF-4E6E-40CE-8FDC-DD4C28A78F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621571"/>
              </p:ext>
            </p:extLst>
          </p:nvPr>
        </p:nvGraphicFramePr>
        <p:xfrm>
          <a:off x="4538802" y="3531711"/>
          <a:ext cx="4171683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1243">
                  <a:extLst>
                    <a:ext uri="{9D8B030D-6E8A-4147-A177-3AD203B41FA5}">
                      <a16:colId xmlns:a16="http://schemas.microsoft.com/office/drawing/2014/main" val="81170944"/>
                    </a:ext>
                  </a:extLst>
                </a:gridCol>
                <a:gridCol w="914460">
                  <a:extLst>
                    <a:ext uri="{9D8B030D-6E8A-4147-A177-3AD203B41FA5}">
                      <a16:colId xmlns:a16="http://schemas.microsoft.com/office/drawing/2014/main" val="1927365748"/>
                    </a:ext>
                  </a:extLst>
                </a:gridCol>
                <a:gridCol w="1034844">
                  <a:extLst>
                    <a:ext uri="{9D8B030D-6E8A-4147-A177-3AD203B41FA5}">
                      <a16:colId xmlns:a16="http://schemas.microsoft.com/office/drawing/2014/main" val="2957381678"/>
                    </a:ext>
                  </a:extLst>
                </a:gridCol>
                <a:gridCol w="1421136">
                  <a:extLst>
                    <a:ext uri="{9D8B030D-6E8A-4147-A177-3AD203B41FA5}">
                      <a16:colId xmlns:a16="http://schemas.microsoft.com/office/drawing/2014/main" val="4246730396"/>
                    </a:ext>
                  </a:extLst>
                </a:gridCol>
              </a:tblGrid>
              <a:tr h="4445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Radial Distance (mi)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Version 4.1.0.2 with Updates</a:t>
                      </a:r>
                      <a:endParaRPr lang="en-US" sz="1200" b="1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2255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PAR Source Term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SOARCA Surry STSBO Rlz 37</a:t>
                      </a:r>
                      <a:endParaRPr lang="en-US" sz="1200" b="1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SOARCA Sequoyah STSBO </a:t>
                      </a:r>
                      <a:r>
                        <a:rPr lang="en-US" sz="1200" dirty="0" err="1">
                          <a:effectLst/>
                        </a:rPr>
                        <a:t>Rlz</a:t>
                      </a:r>
                      <a:r>
                        <a:rPr lang="en-US" sz="1200" dirty="0">
                          <a:effectLst/>
                        </a:rPr>
                        <a:t> 554 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3191708"/>
                  </a:ext>
                </a:extLst>
              </a:tr>
              <a:tr h="4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0-10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2.89E-07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0.00E+00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0.00E+00</a:t>
                      </a:r>
                      <a:endParaRPr lang="en-US" sz="12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725009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FB4BBE1-5D23-479C-87D9-0BD55FFDC1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231885"/>
              </p:ext>
            </p:extLst>
          </p:nvPr>
        </p:nvGraphicFramePr>
        <p:xfrm>
          <a:off x="4546844" y="4682467"/>
          <a:ext cx="4171683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009">
                  <a:extLst>
                    <a:ext uri="{9D8B030D-6E8A-4147-A177-3AD203B41FA5}">
                      <a16:colId xmlns:a16="http://schemas.microsoft.com/office/drawing/2014/main" val="3664181346"/>
                    </a:ext>
                  </a:extLst>
                </a:gridCol>
                <a:gridCol w="927279">
                  <a:extLst>
                    <a:ext uri="{9D8B030D-6E8A-4147-A177-3AD203B41FA5}">
                      <a16:colId xmlns:a16="http://schemas.microsoft.com/office/drawing/2014/main" val="2713466906"/>
                    </a:ext>
                  </a:extLst>
                </a:gridCol>
                <a:gridCol w="1023870">
                  <a:extLst>
                    <a:ext uri="{9D8B030D-6E8A-4147-A177-3AD203B41FA5}">
                      <a16:colId xmlns:a16="http://schemas.microsoft.com/office/drawing/2014/main" val="1063083971"/>
                    </a:ext>
                  </a:extLst>
                </a:gridCol>
                <a:gridCol w="1435525">
                  <a:extLst>
                    <a:ext uri="{9D8B030D-6E8A-4147-A177-3AD203B41FA5}">
                      <a16:colId xmlns:a16="http://schemas.microsoft.com/office/drawing/2014/main" val="414837612"/>
                    </a:ext>
                  </a:extLst>
                </a:gridCol>
              </a:tblGrid>
              <a:tr h="67945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Radial Distance (mi)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Version 4.1.0.2 with Updates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95759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PAR Source Term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SOARCA Surry STSBO </a:t>
                      </a:r>
                      <a:r>
                        <a:rPr lang="en-US" sz="1200" dirty="0" err="1">
                          <a:effectLst/>
                        </a:rPr>
                        <a:t>Rlz</a:t>
                      </a:r>
                      <a:r>
                        <a:rPr lang="en-US" sz="1200" dirty="0">
                          <a:effectLst/>
                        </a:rPr>
                        <a:t> 37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SOARCA Sequoyah STSBO </a:t>
                      </a:r>
                      <a:r>
                        <a:rPr lang="en-US" sz="1200" dirty="0" err="1">
                          <a:effectLst/>
                        </a:rPr>
                        <a:t>Rlz</a:t>
                      </a:r>
                      <a:r>
                        <a:rPr lang="en-US" sz="1200" dirty="0">
                          <a:effectLst/>
                        </a:rPr>
                        <a:t> 554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6058626"/>
                  </a:ext>
                </a:extLst>
              </a:tr>
              <a:tr h="50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0-2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1.42E-02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1.56E-04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3.19E-03</a:t>
                      </a:r>
                      <a:endParaRPr lang="en-US" sz="12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8561344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2-5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9.01E-03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4.79E-05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6.71E-04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3047407"/>
                  </a:ext>
                </a:extLst>
              </a:tr>
              <a:tr h="1479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5-10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5.00E-03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1.40E-05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2.51E-04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0565503"/>
                  </a:ext>
                </a:extLst>
              </a:tr>
              <a:tr h="4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0-10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6.43E-03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2.92E-05</a:t>
                      </a:r>
                      <a:endParaRPr lang="en-US" sz="12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4.98E-04</a:t>
                      </a:r>
                      <a:endParaRPr lang="en-US" sz="12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7953631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D45A82BD-7279-4444-8668-85ED4396B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044" y="4266207"/>
            <a:ext cx="38589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bmk="_Toc87967422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Mean population-weighted individual cancer fatality risk comparison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DFECE2-DF07-4D1F-A99C-D19EC1C10DBC}"/>
              </a:ext>
            </a:extLst>
          </p:cNvPr>
          <p:cNvSpPr txBox="1"/>
          <p:nvPr/>
        </p:nvSpPr>
        <p:spPr>
          <a:xfrm>
            <a:off x="4927601" y="1349073"/>
            <a:ext cx="37591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200" b="1" i="0" u="none" strike="noStrike" cap="none" normalizeH="0" baseline="0" dirty="0" bmk="_Toc8796742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Mean population dose (person-rem) comparison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6FF0A9-C3F6-45BD-BF25-DB06B6BC73E8}"/>
              </a:ext>
            </a:extLst>
          </p:cNvPr>
          <p:cNvSpPr txBox="1"/>
          <p:nvPr/>
        </p:nvSpPr>
        <p:spPr>
          <a:xfrm>
            <a:off x="4832351" y="3138231"/>
            <a:ext cx="39782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en-U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99</a:t>
            </a:r>
            <a:r>
              <a:rPr kumimoji="0" lang="en-US" altLang="en-US" sz="1200" b="1" i="0" u="none" strike="noStrike" cap="none" normalizeH="0" baseline="3000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kumimoji="0" lang="en-US" altLang="en-U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percentile population-weighted individual risk of an early fatality comparison</a:t>
            </a:r>
            <a:endParaRPr lang="en-US" sz="12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5090DA-2177-4E9B-8308-7CF6237CD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43" y="1671344"/>
            <a:ext cx="3975367" cy="3565183"/>
          </a:xfrm>
        </p:spPr>
        <p:txBody>
          <a:bodyPr>
            <a:normAutofit/>
          </a:bodyPr>
          <a:lstStyle/>
          <a:p>
            <a:r>
              <a:rPr lang="en-US" dirty="0"/>
              <a:t>Additional results comparing the source terms show the same trends</a:t>
            </a:r>
          </a:p>
        </p:txBody>
      </p:sp>
    </p:spTree>
    <p:extLst>
      <p:ext uri="{BB962C8B-B14F-4D97-AF65-F5344CB8AC3E}">
        <p14:creationId xmlns:p14="http://schemas.microsoft.com/office/powerpoint/2010/main" val="477883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EB758-9985-414C-8659-4BD068C92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80A9B-D2CF-4AB8-AE62-856279FB1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Other than for the source term input, the full comparison does not explain which updates in the current scoping analysis are responsible for the differences in the results.</a:t>
            </a:r>
          </a:p>
          <a:p>
            <a:r>
              <a:rPr lang="en-US" dirty="0"/>
              <a:t>As such, the study conducted several one-way sensitivity analyses.</a:t>
            </a:r>
          </a:p>
          <a:p>
            <a:r>
              <a:rPr lang="en-US" dirty="0"/>
              <a:t>Sensitivity analyses:</a:t>
            </a:r>
          </a:p>
          <a:p>
            <a:pPr lvl="1"/>
            <a:r>
              <a:rPr lang="en-US" dirty="0"/>
              <a:t>Circular vs. keyhole evacuation</a:t>
            </a:r>
          </a:p>
          <a:p>
            <a:pPr lvl="1"/>
            <a:r>
              <a:rPr lang="en-US" dirty="0"/>
              <a:t>Updated shielding inputs</a:t>
            </a:r>
          </a:p>
          <a:p>
            <a:pPr lvl="1"/>
            <a:r>
              <a:rPr lang="en-US" dirty="0"/>
              <a:t>Compass sector resolution</a:t>
            </a:r>
          </a:p>
          <a:p>
            <a:r>
              <a:rPr lang="en-US" dirty="0"/>
              <a:t>All the sensitivity analyses use MACCS v4.1.0.2 and start with “Scenario A” of the original PAR study Vol. 3.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54C81-1C7D-45D2-959A-EBF99ACBF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707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Sensitivity Analysis: </a:t>
            </a:r>
            <a:br>
              <a:rPr lang="en-US" dirty="0"/>
            </a:br>
            <a:r>
              <a:rPr lang="en-US" dirty="0"/>
              <a:t>Circular vs Keyhole Evacuation (1/2)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9606FB-3528-4ED6-BD54-1EC8FC4725E6}"/>
              </a:ext>
            </a:extLst>
          </p:cNvPr>
          <p:cNvSpPr txBox="1"/>
          <p:nvPr/>
        </p:nvSpPr>
        <p:spPr>
          <a:xfrm>
            <a:off x="4256464" y="209785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Displaced Individuals During the Early Phase (All Cohorts)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C308767-3E02-4320-A9AA-A9CDA58CAD8F}"/>
              </a:ext>
            </a:extLst>
          </p:cNvPr>
          <p:cNvSpPr txBox="1">
            <a:spLocks/>
          </p:cNvSpPr>
          <p:nvPr/>
        </p:nvSpPr>
        <p:spPr>
          <a:xfrm>
            <a:off x="142562" y="1671344"/>
            <a:ext cx="4133220" cy="437703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Circular evacuation displaces entire 0–10-mile area. </a:t>
            </a:r>
          </a:p>
          <a:p>
            <a:r>
              <a:rPr lang="en-US" dirty="0"/>
              <a:t>Keyhole evacuation displaces almost entire 0–10-mile area. Why?</a:t>
            </a:r>
          </a:p>
          <a:p>
            <a:pPr lvl="1"/>
            <a:r>
              <a:rPr lang="en-US" dirty="0"/>
              <a:t>Source terms release for tens of hours. </a:t>
            </a:r>
          </a:p>
          <a:p>
            <a:pPr lvl="1"/>
            <a:r>
              <a:rPr lang="en-US" dirty="0"/>
              <a:t>Wind shift is more likely during long release durations. </a:t>
            </a:r>
          </a:p>
          <a:p>
            <a:pPr lvl="1"/>
            <a:r>
              <a:rPr lang="en-US" dirty="0"/>
              <a:t>Therefore, long release durations expand the keyhole evacuation area.</a:t>
            </a:r>
          </a:p>
          <a:p>
            <a:r>
              <a:rPr lang="en-US" dirty="0"/>
              <a:t>When the keyhole evacuation expands to half of the sectors, the model assumes decision-makers evacuate the full area. 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5CAB84D-68FA-4E6E-A6CC-02CF28C556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9161177"/>
              </p:ext>
            </p:extLst>
          </p:nvPr>
        </p:nvGraphicFramePr>
        <p:xfrm>
          <a:off x="4275782" y="2744183"/>
          <a:ext cx="4533364" cy="1714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719">
                  <a:extLst>
                    <a:ext uri="{9D8B030D-6E8A-4147-A177-3AD203B41FA5}">
                      <a16:colId xmlns:a16="http://schemas.microsoft.com/office/drawing/2014/main" val="240825581"/>
                    </a:ext>
                  </a:extLst>
                </a:gridCol>
                <a:gridCol w="819078">
                  <a:extLst>
                    <a:ext uri="{9D8B030D-6E8A-4147-A177-3AD203B41FA5}">
                      <a16:colId xmlns:a16="http://schemas.microsoft.com/office/drawing/2014/main" val="1611276883"/>
                    </a:ext>
                  </a:extLst>
                </a:gridCol>
                <a:gridCol w="1268263">
                  <a:extLst>
                    <a:ext uri="{9D8B030D-6E8A-4147-A177-3AD203B41FA5}">
                      <a16:colId xmlns:a16="http://schemas.microsoft.com/office/drawing/2014/main" val="2171758543"/>
                    </a:ext>
                  </a:extLst>
                </a:gridCol>
                <a:gridCol w="1512304">
                  <a:extLst>
                    <a:ext uri="{9D8B030D-6E8A-4147-A177-3AD203B41FA5}">
                      <a16:colId xmlns:a16="http://schemas.microsoft.com/office/drawing/2014/main" val="4240906267"/>
                    </a:ext>
                  </a:extLst>
                </a:gridCol>
              </a:tblGrid>
              <a:tr h="7261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Radial Distance (mi)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PAR Source Term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SOARCA Surry STSBO </a:t>
                      </a:r>
                      <a:r>
                        <a:rPr lang="en-US" sz="1400" dirty="0" err="1">
                          <a:effectLst/>
                        </a:rPr>
                        <a:t>Rlz</a:t>
                      </a:r>
                      <a:r>
                        <a:rPr lang="en-US" sz="1400" dirty="0">
                          <a:effectLst/>
                        </a:rPr>
                        <a:t> 37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SOARCA Sequoyah STSBO </a:t>
                      </a:r>
                      <a:r>
                        <a:rPr lang="en-US" sz="1400" dirty="0" err="1">
                          <a:effectLst/>
                        </a:rPr>
                        <a:t>Rlz</a:t>
                      </a:r>
                      <a:r>
                        <a:rPr lang="en-US" sz="1400" dirty="0">
                          <a:effectLst/>
                        </a:rPr>
                        <a:t> 554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2746736"/>
                  </a:ext>
                </a:extLst>
              </a:tr>
              <a:tr h="247090"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Circular Evacuation (mean weather results)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4626803"/>
                  </a:ext>
                </a:extLst>
              </a:tr>
              <a:tr h="2470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0-10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254,100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253,900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254,300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53830205"/>
                  </a:ext>
                </a:extLst>
              </a:tr>
              <a:tr h="247090">
                <a:tc gridSpan="4">
                  <a:txBody>
                    <a:bodyPr/>
                    <a:lstStyle/>
                    <a:p>
                      <a:pPr marL="118745" marR="0" indent="-118745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Keyhole Evacuation (mean weather results)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669315"/>
                  </a:ext>
                </a:extLst>
              </a:tr>
              <a:tr h="2470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232,100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249,600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253,800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7694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888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534FF-806A-4120-A868-76827469D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DFE00-6731-4316-942C-BBA0F741D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Purpose and Objective</a:t>
            </a:r>
          </a:p>
          <a:p>
            <a:r>
              <a:rPr lang="en-US" dirty="0"/>
              <a:t>Background: Original PAR Study </a:t>
            </a:r>
          </a:p>
          <a:p>
            <a:r>
              <a:rPr lang="en-US" dirty="0"/>
              <a:t>Methodology</a:t>
            </a:r>
          </a:p>
          <a:p>
            <a:r>
              <a:rPr lang="en-US" dirty="0"/>
              <a:t>MACCS Version Comparison</a:t>
            </a:r>
          </a:p>
          <a:p>
            <a:r>
              <a:rPr lang="en-US" dirty="0"/>
              <a:t>Full Comparison</a:t>
            </a:r>
          </a:p>
          <a:p>
            <a:r>
              <a:rPr lang="en-US" dirty="0"/>
              <a:t>Sensitivity Analyses</a:t>
            </a:r>
          </a:p>
          <a:p>
            <a:r>
              <a:rPr lang="en-US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238630-D91B-4472-9B9A-71909AF49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F92E-CEE3-4C3E-9687-38673294B1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40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Sensitivity Analysis: </a:t>
            </a:r>
            <a:br>
              <a:rPr lang="en-US" dirty="0"/>
            </a:br>
            <a:r>
              <a:rPr lang="en-US" dirty="0"/>
              <a:t>Circular vs Keyhole Evacuation (1/2)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3C4E7CE-0E8E-4187-B8ED-6BDF5531E1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3190469"/>
              </p:ext>
            </p:extLst>
          </p:nvPr>
        </p:nvGraphicFramePr>
        <p:xfrm>
          <a:off x="2917065" y="2032405"/>
          <a:ext cx="6084371" cy="3345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372">
                  <a:extLst>
                    <a:ext uri="{9D8B030D-6E8A-4147-A177-3AD203B41FA5}">
                      <a16:colId xmlns:a16="http://schemas.microsoft.com/office/drawing/2014/main" val="1154140956"/>
                    </a:ext>
                  </a:extLst>
                </a:gridCol>
                <a:gridCol w="872073">
                  <a:extLst>
                    <a:ext uri="{9D8B030D-6E8A-4147-A177-3AD203B41FA5}">
                      <a16:colId xmlns:a16="http://schemas.microsoft.com/office/drawing/2014/main" val="1942506432"/>
                    </a:ext>
                  </a:extLst>
                </a:gridCol>
                <a:gridCol w="888118">
                  <a:extLst>
                    <a:ext uri="{9D8B030D-6E8A-4147-A177-3AD203B41FA5}">
                      <a16:colId xmlns:a16="http://schemas.microsoft.com/office/drawing/2014/main" val="1276768659"/>
                    </a:ext>
                  </a:extLst>
                </a:gridCol>
                <a:gridCol w="931557">
                  <a:extLst>
                    <a:ext uri="{9D8B030D-6E8A-4147-A177-3AD203B41FA5}">
                      <a16:colId xmlns:a16="http://schemas.microsoft.com/office/drawing/2014/main" val="2152239179"/>
                    </a:ext>
                  </a:extLst>
                </a:gridCol>
                <a:gridCol w="777569">
                  <a:extLst>
                    <a:ext uri="{9D8B030D-6E8A-4147-A177-3AD203B41FA5}">
                      <a16:colId xmlns:a16="http://schemas.microsoft.com/office/drawing/2014/main" val="3625108319"/>
                    </a:ext>
                  </a:extLst>
                </a:gridCol>
                <a:gridCol w="857341">
                  <a:extLst>
                    <a:ext uri="{9D8B030D-6E8A-4147-A177-3AD203B41FA5}">
                      <a16:colId xmlns:a16="http://schemas.microsoft.com/office/drawing/2014/main" val="1835100761"/>
                    </a:ext>
                  </a:extLst>
                </a:gridCol>
                <a:gridCol w="857341">
                  <a:extLst>
                    <a:ext uri="{9D8B030D-6E8A-4147-A177-3AD203B41FA5}">
                      <a16:colId xmlns:a16="http://schemas.microsoft.com/office/drawing/2014/main" val="923422984"/>
                    </a:ext>
                  </a:extLst>
                </a:gridCol>
              </a:tblGrid>
              <a:tr h="397622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PAR Source Term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SOARCA Surry STSBO </a:t>
                      </a:r>
                      <a:r>
                        <a:rPr lang="en-US" sz="1400" dirty="0" err="1">
                          <a:effectLst/>
                        </a:rPr>
                        <a:t>Rlz</a:t>
                      </a:r>
                      <a:r>
                        <a:rPr lang="en-US" sz="1400" dirty="0">
                          <a:effectLst/>
                        </a:rPr>
                        <a:t> 37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SOARCA Sequoyah STSBO Rlz 554</a:t>
                      </a:r>
                      <a:endParaRPr lang="en-US" sz="1400" b="1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69128"/>
                  </a:ext>
                </a:extLst>
              </a:tr>
              <a:tr h="5964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Early Fatality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Latent Cancer Fatality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Early Fatality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Latent Cancer Fatality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Early Fatality</a:t>
                      </a:r>
                      <a:endParaRPr lang="en-US" sz="1400" b="1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Latent Cancer Fatality</a:t>
                      </a:r>
                      <a:endParaRPr lang="en-US" sz="1400" b="1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extLst>
                  <a:ext uri="{0D108BD9-81ED-4DB2-BD59-A6C34878D82A}">
                    <a16:rowId xmlns:a16="http://schemas.microsoft.com/office/drawing/2014/main" val="3025661426"/>
                  </a:ext>
                </a:extLst>
              </a:tr>
              <a:tr h="224067">
                <a:tc gridSpan="7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Circular Evacuation Model (mean weather results)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extLst>
                  <a:ext uri="{0D108BD9-81ED-4DB2-BD59-A6C34878D82A}">
                    <a16:rowId xmlns:a16="http://schemas.microsoft.com/office/drawing/2014/main" val="4021969940"/>
                  </a:ext>
                </a:extLst>
              </a:tr>
              <a:tr h="224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Cohort 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1.29E+00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3.96E+02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1.18E-01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1.38E+02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extLst>
                  <a:ext uri="{0D108BD9-81ED-4DB2-BD59-A6C34878D82A}">
                    <a16:rowId xmlns:a16="http://schemas.microsoft.com/office/drawing/2014/main" val="4256803269"/>
                  </a:ext>
                </a:extLst>
              </a:tr>
              <a:tr h="224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Cohort 4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2.88E+00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3.85E+02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1.29E-01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1.47E+02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extLst>
                  <a:ext uri="{0D108BD9-81ED-4DB2-BD59-A6C34878D82A}">
                    <a16:rowId xmlns:a16="http://schemas.microsoft.com/office/drawing/2014/main" val="3144344869"/>
                  </a:ext>
                </a:extLst>
              </a:tr>
              <a:tr h="224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Cohort 7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1.15E+00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3.07E+02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1.45E-01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1.59E+02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extLst>
                  <a:ext uri="{0D108BD9-81ED-4DB2-BD59-A6C34878D82A}">
                    <a16:rowId xmlns:a16="http://schemas.microsoft.com/office/drawing/2014/main" val="13750048"/>
                  </a:ext>
                </a:extLst>
              </a:tr>
              <a:tr h="224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Cohort 10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7.99E-01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2.90E+02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1.70E-01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1.74E+02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extLst>
                  <a:ext uri="{0D108BD9-81ED-4DB2-BD59-A6C34878D82A}">
                    <a16:rowId xmlns:a16="http://schemas.microsoft.com/office/drawing/2014/main" val="2400047721"/>
                  </a:ext>
                </a:extLst>
              </a:tr>
              <a:tr h="224067">
                <a:tc gridSpan="7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Keyhole Evacuation Model (mean weather results)</a:t>
                      </a:r>
                    </a:p>
                  </a:txBody>
                  <a:tcPr marL="34272" marR="34272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/>
                </a:tc>
                <a:extLst>
                  <a:ext uri="{0D108BD9-81ED-4DB2-BD59-A6C34878D82A}">
                    <a16:rowId xmlns:a16="http://schemas.microsoft.com/office/drawing/2014/main" val="2879817147"/>
                  </a:ext>
                </a:extLst>
              </a:tr>
              <a:tr h="224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Cohort 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1.29E+00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3.96E+02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1.29E-01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0.00E+00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1.39E+02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63627138"/>
                  </a:ext>
                </a:extLst>
              </a:tr>
              <a:tr h="224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Cohort 4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2.88E+00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3.85E+02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1.31E-01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0.00E+00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1.47E+02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3438340"/>
                  </a:ext>
                </a:extLst>
              </a:tr>
              <a:tr h="224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Cohort 7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1.15E+00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3.07E+02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1.48E-01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0.00E+00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1.59E+02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58287193"/>
                  </a:ext>
                </a:extLst>
              </a:tr>
              <a:tr h="2623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Cohort 10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7.99E-01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2.90E+02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0.00E+00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72" marR="3427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1.73E-01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0.00E+00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1.75E+02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746161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9606FB-3528-4ED6-BD54-1EC8FC4725E6}"/>
              </a:ext>
            </a:extLst>
          </p:cNvPr>
          <p:cNvSpPr txBox="1"/>
          <p:nvPr/>
        </p:nvSpPr>
        <p:spPr>
          <a:xfrm>
            <a:off x="3476626" y="1609242"/>
            <a:ext cx="527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Health Effects of Various Cohorts in 0-10 Mile Area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C308767-3E02-4320-A9AA-A9CDA58CAD8F}"/>
              </a:ext>
            </a:extLst>
          </p:cNvPr>
          <p:cNvSpPr txBox="1">
            <a:spLocks/>
          </p:cNvSpPr>
          <p:nvPr/>
        </p:nvSpPr>
        <p:spPr>
          <a:xfrm>
            <a:off x="142564" y="2036874"/>
            <a:ext cx="2774501" cy="356518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Results show little difference in health effects between circular and keyhole evacuation model</a:t>
            </a:r>
          </a:p>
          <a:p>
            <a:r>
              <a:rPr lang="en-US" dirty="0"/>
              <a:t>Since the keyhole model displaces almost as many people as the circular evacuation, this is expected.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041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Sensitivity Analysis: </a:t>
            </a:r>
            <a:br>
              <a:rPr lang="en-US" dirty="0"/>
            </a:br>
            <a:r>
              <a:rPr lang="en-US" dirty="0"/>
              <a:t>Updated Shielding Inputs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33DECDF-2C18-49AF-AE97-6A447EB25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427942"/>
              </p:ext>
            </p:extLst>
          </p:nvPr>
        </p:nvGraphicFramePr>
        <p:xfrm>
          <a:off x="5196625" y="2148337"/>
          <a:ext cx="3554570" cy="322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3814">
                  <a:extLst>
                    <a:ext uri="{9D8B030D-6E8A-4147-A177-3AD203B41FA5}">
                      <a16:colId xmlns:a16="http://schemas.microsoft.com/office/drawing/2014/main" val="380832531"/>
                    </a:ext>
                  </a:extLst>
                </a:gridCol>
                <a:gridCol w="1174537">
                  <a:extLst>
                    <a:ext uri="{9D8B030D-6E8A-4147-A177-3AD203B41FA5}">
                      <a16:colId xmlns:a16="http://schemas.microsoft.com/office/drawing/2014/main" val="99990931"/>
                    </a:ext>
                  </a:extLst>
                </a:gridCol>
                <a:gridCol w="1206219">
                  <a:extLst>
                    <a:ext uri="{9D8B030D-6E8A-4147-A177-3AD203B41FA5}">
                      <a16:colId xmlns:a16="http://schemas.microsoft.com/office/drawing/2014/main" val="1142677622"/>
                    </a:ext>
                  </a:extLst>
                </a:gridCol>
              </a:tblGrid>
              <a:tr h="4094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Original Shielding Values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Updated Shielding Values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3549850"/>
                  </a:ext>
                </a:extLst>
              </a:tr>
              <a:tr h="399104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Latent Cancer Fatalities (mean weather results)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Latent Cancer Fatality (mean weather results)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752758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3.96E+02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3.78E+02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427643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4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3.85E+02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3.65E+02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935305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7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3.07E+02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2.82E+02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5040946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10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2.90E+02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2.63E+02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8124227"/>
                  </a:ext>
                </a:extLst>
              </a:tr>
              <a:tr h="411766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Early Fatalities (mean weather results)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Early Fatality (mean weather results)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Early Fatality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6219487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1.29E+00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1.25E+00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3855608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4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2.88E+00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2.81E+00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5834127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7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1.15E+00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1.11E+00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8893615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10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7.99E-01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7.74E-01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369654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2916864-D60F-4A95-BF0A-AC7F031CDF13}"/>
              </a:ext>
            </a:extLst>
          </p:cNvPr>
          <p:cNvSpPr txBox="1"/>
          <p:nvPr/>
        </p:nvSpPr>
        <p:spPr>
          <a:xfrm>
            <a:off x="5322799" y="1473883"/>
            <a:ext cx="3015133" cy="660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Health Effects of Various Cohorts in 0-10 Mile Area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46FB6BC-1210-4E25-899E-FBA3F11B2FE5}"/>
              </a:ext>
            </a:extLst>
          </p:cNvPr>
          <p:cNvSpPr txBox="1">
            <a:spLocks/>
          </p:cNvSpPr>
          <p:nvPr/>
        </p:nvSpPr>
        <p:spPr>
          <a:xfrm>
            <a:off x="142564" y="1804098"/>
            <a:ext cx="4976788" cy="35651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Results show little difference in health effects between the original and updated shielding values</a:t>
            </a:r>
          </a:p>
          <a:p>
            <a:r>
              <a:rPr lang="en-US" dirty="0"/>
              <a:t>The updated shielding values did not change significantly from the original PAR study.</a:t>
            </a:r>
          </a:p>
          <a:p>
            <a:r>
              <a:rPr lang="en-US" dirty="0"/>
              <a:t>In general, shielding inputs are still expected to be important.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44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Sensitivity Analysis: </a:t>
            </a:r>
            <a:br>
              <a:rPr lang="en-US" dirty="0"/>
            </a:br>
            <a:r>
              <a:rPr lang="en-US" dirty="0"/>
              <a:t>Compass Sector Resolution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08AAB80-B650-49E8-9D64-BAB9664FD3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4030917"/>
              </p:ext>
            </p:extLst>
          </p:nvPr>
        </p:nvGraphicFramePr>
        <p:xfrm>
          <a:off x="5203071" y="2118572"/>
          <a:ext cx="3567449" cy="3168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240">
                  <a:extLst>
                    <a:ext uri="{9D8B030D-6E8A-4147-A177-3AD203B41FA5}">
                      <a16:colId xmlns:a16="http://schemas.microsoft.com/office/drawing/2014/main" val="1943269184"/>
                    </a:ext>
                  </a:extLst>
                </a:gridCol>
                <a:gridCol w="1137236">
                  <a:extLst>
                    <a:ext uri="{9D8B030D-6E8A-4147-A177-3AD203B41FA5}">
                      <a16:colId xmlns:a16="http://schemas.microsoft.com/office/drawing/2014/main" val="1134155210"/>
                    </a:ext>
                  </a:extLst>
                </a:gridCol>
                <a:gridCol w="1167973">
                  <a:extLst>
                    <a:ext uri="{9D8B030D-6E8A-4147-A177-3AD203B41FA5}">
                      <a16:colId xmlns:a16="http://schemas.microsoft.com/office/drawing/2014/main" val="2513679040"/>
                    </a:ext>
                  </a:extLst>
                </a:gridCol>
              </a:tblGrid>
              <a:tr h="62628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16 Compass Sectors</a:t>
                      </a:r>
                      <a:endParaRPr lang="en-US" sz="1400" b="1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64 Compass Sectors</a:t>
                      </a:r>
                      <a:endParaRPr lang="en-US" sz="1400" b="1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18009261"/>
                  </a:ext>
                </a:extLst>
              </a:tr>
              <a:tr h="417524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Latent Cancer Fatalities (mean weather results)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Latent Cancer Fatality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2574690"/>
                  </a:ext>
                </a:extLst>
              </a:tr>
              <a:tr h="213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4.05E+02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2.98E+02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1910600"/>
                  </a:ext>
                </a:extLst>
              </a:tr>
              <a:tr h="213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4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3.94E+02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2.92E+02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0428978"/>
                  </a:ext>
                </a:extLst>
              </a:tr>
              <a:tr h="213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7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3.21E+02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2.41E+02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5132688"/>
                  </a:ext>
                </a:extLst>
              </a:tr>
              <a:tr h="213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10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3.05E+02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2.31E+02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8617268"/>
                  </a:ext>
                </a:extLst>
              </a:tr>
              <a:tr h="417524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Early Fatalities (mean weather results)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Early Fatality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4294782"/>
                  </a:ext>
                </a:extLst>
              </a:tr>
              <a:tr h="213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1.48E+00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1.00E+00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1186471"/>
                  </a:ext>
                </a:extLst>
              </a:tr>
              <a:tr h="213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4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3.14E+00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2.30E+00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65866311"/>
                  </a:ext>
                </a:extLst>
              </a:tr>
              <a:tr h="213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7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1.25E+00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8.47E-01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3377302"/>
                  </a:ext>
                </a:extLst>
              </a:tr>
              <a:tr h="213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Cohort 10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9.37E-01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6.12E-01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364706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0D9221-D47F-44C8-B6CE-B85EC2880A68}"/>
              </a:ext>
            </a:extLst>
          </p:cNvPr>
          <p:cNvSpPr txBox="1"/>
          <p:nvPr/>
        </p:nvSpPr>
        <p:spPr>
          <a:xfrm>
            <a:off x="5479228" y="1473883"/>
            <a:ext cx="3015133" cy="660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Health Effects of Various Cohorts in 0-10 Mile Area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F8A72F7-E5CA-4152-8E66-BE80D26A83BC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4745871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compass sector sensitivity requires updated external files.</a:t>
            </a:r>
          </a:p>
          <a:p>
            <a:r>
              <a:rPr lang="en-US" dirty="0"/>
              <a:t>Both cases use:</a:t>
            </a:r>
          </a:p>
          <a:p>
            <a:pPr lvl="1"/>
            <a:r>
              <a:rPr lang="en-US" dirty="0"/>
              <a:t>A site file based on 2010 population data and 2007 economic data.</a:t>
            </a:r>
          </a:p>
          <a:p>
            <a:pPr lvl="1"/>
            <a:r>
              <a:rPr lang="en-US" dirty="0"/>
              <a:t>A meteorological file assuming 16 wind directions. </a:t>
            </a:r>
          </a:p>
          <a:p>
            <a:r>
              <a:rPr lang="en-US" dirty="0"/>
              <a:t>Results show a notable difference in health effects. </a:t>
            </a:r>
          </a:p>
          <a:p>
            <a:pPr lvl="1"/>
            <a:r>
              <a:rPr lang="en-US" dirty="0"/>
              <a:t>The use of smaller spatial elements increases precision.</a:t>
            </a:r>
          </a:p>
          <a:p>
            <a:pPr lvl="1"/>
            <a:r>
              <a:rPr lang="en-US" dirty="0"/>
              <a:t>The use of a 64-sector site file more accurately represents the spatial population distribution.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693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2CA52-1E70-4077-B4E8-2E3F99B0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E4820-A056-4AF2-936A-620385602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653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current scoping analysis results in fewer health consequences than the original PAR study, indicating that the use of updated best practice modeling assumptions and capabilities are important.</a:t>
            </a:r>
          </a:p>
          <a:p>
            <a:r>
              <a:rPr lang="en-US" dirty="0"/>
              <a:t>The choice of source term had the largest impact on the health consequences.</a:t>
            </a:r>
          </a:p>
          <a:p>
            <a:r>
              <a:rPr lang="en-US" dirty="0"/>
              <a:t>The compass sector resolution update showed </a:t>
            </a:r>
            <a:r>
              <a:rPr lang="en-US"/>
              <a:t>a significant difference. </a:t>
            </a:r>
            <a:endParaRPr lang="en-US" dirty="0"/>
          </a:p>
          <a:p>
            <a:r>
              <a:rPr lang="en-US" dirty="0"/>
              <a:t>The use of the keyhole evacuation model may affect the number of displaced individuals, depending on the release duration and wind persistence.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E0A3-C60E-4F76-8C76-360D870F2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001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2CA52-1E70-4077-B4E8-2E3F99B0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E4820-A056-4AF2-936A-620385602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The shielding values in the PAR study and this analysis are not significantly different and did not significantly change the results.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Minimizing the potential harm from social disruption may also be important in determining which protective action strategies are best.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This analysis considered the number of displaced individuals as a measure of social disruption. This measure can be used to inform guidance to help ensure that protective actions provide more benefit than harm.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E0A3-C60E-4F76-8C76-360D870F2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7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Purpose and Objective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552D3-99EC-404A-8A94-9E7ABCDC3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U.S. NRC directed Sandia National Labs to conduct this analysis (SAND2022-3706).</a:t>
            </a:r>
          </a:p>
          <a:p>
            <a:pPr lvl="1"/>
            <a:r>
              <a:rPr lang="en-US" dirty="0"/>
              <a:t>Sandia authors: Mariah Smith, Fotini Walton, Jennifer Leute, Joshua Dise</a:t>
            </a:r>
          </a:p>
          <a:p>
            <a:pPr lvl="1"/>
            <a:r>
              <a:rPr lang="en-US" dirty="0"/>
              <a:t>NRC technical leads: AJ Nosek, Todd Smith, and Jonathan Barr</a:t>
            </a:r>
          </a:p>
          <a:p>
            <a:pPr lvl="1"/>
            <a:r>
              <a:rPr lang="en-US" dirty="0"/>
              <a:t>NRC project manager: Salman Haq</a:t>
            </a:r>
          </a:p>
          <a:p>
            <a:r>
              <a:rPr lang="en-US" dirty="0"/>
              <a:t>Objective: Determine whether model and input parameter updates using the MACCS code result in changes when compared to the methodology of the original PAR study (NUREG/CR-6953).</a:t>
            </a:r>
          </a:p>
          <a:p>
            <a:r>
              <a:rPr lang="en-US" dirty="0"/>
              <a:t>Originally this work was intended to be a first step in determining whether a new PAR study was warranted.</a:t>
            </a:r>
          </a:p>
          <a:p>
            <a:r>
              <a:rPr lang="en-US" dirty="0"/>
              <a:t>This work has become an indication of how MACCS modeling has evolved, and it has become a case study that has helped identify important factors in consequence analysis.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213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Background: Original PAR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552D3-99EC-404A-8A94-9E7ABCDC3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original PAR study (NUREG/CR-6953) contained many MACCS analyses that reflected various protective action strategies that radiological emergency response plans could implement. </a:t>
            </a:r>
          </a:p>
          <a:p>
            <a:r>
              <a:rPr lang="en-US" dirty="0"/>
              <a:t>The protective action strategies that were identified and evaluated include:</a:t>
            </a:r>
          </a:p>
          <a:p>
            <a:pPr lvl="1"/>
            <a:r>
              <a:rPr lang="en-US" dirty="0"/>
              <a:t>Different types of evacuation (e.g., radial, lateral, staged)</a:t>
            </a:r>
          </a:p>
          <a:p>
            <a:pPr lvl="1"/>
            <a:r>
              <a:rPr lang="en-US" dirty="0"/>
              <a:t>Sheltering in typical housing </a:t>
            </a:r>
          </a:p>
          <a:p>
            <a:pPr lvl="1"/>
            <a:r>
              <a:rPr lang="en-US" dirty="0"/>
              <a:t>Sheltering in preferential shelters that offer greater shielding</a:t>
            </a:r>
          </a:p>
          <a:p>
            <a:pPr lvl="1"/>
            <a:r>
              <a:rPr lang="en-US" dirty="0"/>
              <a:t>Various combinations of both sheltering and evacuation</a:t>
            </a:r>
          </a:p>
          <a:p>
            <a:r>
              <a:rPr lang="en-US" dirty="0"/>
              <a:t>The study evaluated strategies primarily on their ability to reduce potential health effects.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80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Background: Original PAR Study, Vol.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552D3-99EC-404A-8A94-9E7ABCDC3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b="0" i="0" u="none" strike="noStrike" baseline="0" dirty="0">
                <a:latin typeface="Calibri (Body)"/>
              </a:rPr>
              <a:t>Volume 1 of the original PAR study supports the following protective action strategies when appropriately selected for the incident: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Immediate evacuation;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Shelter-in-place;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Staged evacuation;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Preferential sheltering for special needs individuals;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Delayed evacuation, until traffic controls are in place;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Early closure of schools, parks, beaches, and government facilities at the Site Area Emergency;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Consideration of early protective actions within the 3.2-km (2-mile) radius surrounding the plant at Site Area Emergency; and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Early notification of the general population within the 10-mile EPZ to prepare for evacuation.</a:t>
            </a:r>
          </a:p>
          <a:p>
            <a:pPr algn="l"/>
            <a:r>
              <a:rPr lang="en-US" sz="1800" b="0" i="0" u="none" strike="noStrike" baseline="0" dirty="0">
                <a:latin typeface="Calibri (Body)"/>
              </a:rPr>
              <a:t>Preferential sheltering affords better shielding than normal residence but deemed unfeasible and not significantly more protective than evacuation.</a:t>
            </a:r>
          </a:p>
          <a:p>
            <a:pPr algn="l"/>
            <a:r>
              <a:rPr lang="en-US" sz="1800" b="0" i="0" u="none" strike="noStrike" baseline="0" dirty="0">
                <a:latin typeface="Calibri (Body)"/>
              </a:rPr>
              <a:t>Lateral evacuation can be an effective evacuation strategy when meteorologic conditions are such that wind direction does not change. </a:t>
            </a:r>
            <a:endParaRPr lang="en-US" dirty="0">
              <a:latin typeface="Calibri (Body)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867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Background: Original PAR Study, Vol.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552D3-99EC-404A-8A94-9E7ABCDC3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b="0" i="0" u="none" strike="noStrike" baseline="0" dirty="0">
                <a:latin typeface="Calibri (Body)"/>
              </a:rPr>
              <a:t>Volume 3 provides a technical basis for decision criteria that can be used by licensees and offsite response organizations to enhance protective action strategy for nuclear power plant accidents </a:t>
            </a:r>
            <a:r>
              <a:rPr lang="en-US" sz="1800" b="1" i="0" u="none" strike="noStrike" baseline="0" dirty="0">
                <a:latin typeface="Calibri (Body)"/>
              </a:rPr>
              <a:t>that progress rapidly</a:t>
            </a:r>
            <a:r>
              <a:rPr lang="en-US" sz="1800" b="0" i="0" u="none" strike="noStrike" baseline="0" dirty="0">
                <a:latin typeface="Calibri (Body)"/>
              </a:rPr>
              <a:t>.</a:t>
            </a:r>
          </a:p>
          <a:p>
            <a:pPr algn="l"/>
            <a:r>
              <a:rPr lang="en-US" sz="1800" b="0" i="0" u="none" strike="noStrike" baseline="0" dirty="0">
                <a:latin typeface="Calibri (Body)"/>
              </a:rPr>
              <a:t>The results show that for a rapidly progressing accident, shelter-in-place is more protective when evacuation cannot be accomplished within predetermined timeframes. 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For the 0 to 2-mile area around a nuclear power plant: Evacuation is more protective when the evacuation time estimate (ETE) is less than 2 hours.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For the 2 to 5-mile area: Evacuation is more protective when the ETE is less than 3 hours.</a:t>
            </a:r>
          </a:p>
          <a:p>
            <a:pPr lvl="1"/>
            <a:r>
              <a:rPr lang="en-US" sz="1400" b="0" i="0" u="none" strike="noStrike" baseline="0" dirty="0">
                <a:latin typeface="Calibri (Body)"/>
              </a:rPr>
              <a:t>For the 5</a:t>
            </a:r>
            <a:r>
              <a:rPr lang="en-US" sz="1400" b="1" i="0" u="none" strike="noStrike" baseline="0" dirty="0">
                <a:latin typeface="Calibri (Body)"/>
              </a:rPr>
              <a:t> </a:t>
            </a:r>
            <a:r>
              <a:rPr lang="en-US" sz="1400" b="0" i="0" u="none" strike="noStrike" baseline="0" dirty="0">
                <a:latin typeface="Calibri (Body)"/>
              </a:rPr>
              <a:t>to 10-mile area: Shelter-in-place would likely be the initial protective action to allow a staged evacuation to proceed. If evacuation is the initial protective action for this area, it is more protective than shelter-in-place when the ETE is less than 3.2 hours.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411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73E0-C46C-46F6-BB14-60366DFD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552D3-99EC-404A-8A94-9E7ABCDC3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This study (SAND2022-3706) selected one of the MACCS calculations from the original PAR study (NUREG/CR-6953, Vol. 3) known as “Scenario A.”</a:t>
            </a:r>
          </a:p>
          <a:p>
            <a:r>
              <a:rPr lang="en-US" dirty="0"/>
              <a:t>The new analysis then applied more recent inputs and methods to evaluate how these changes may impact results.</a:t>
            </a:r>
          </a:p>
          <a:p>
            <a:r>
              <a:rPr lang="en-US" dirty="0"/>
              <a:t>This was done in three steps:</a:t>
            </a:r>
          </a:p>
          <a:p>
            <a:pPr lvl="1"/>
            <a:r>
              <a:rPr lang="en-US" dirty="0"/>
              <a:t>The first step was a MACCS version comparison: “Scenario A” (v.2.4) was rerun using MACCS v4.1, with no other updates. </a:t>
            </a:r>
          </a:p>
          <a:p>
            <a:pPr lvl="1"/>
            <a:r>
              <a:rPr lang="en-US" dirty="0"/>
              <a:t>The second step was a full comparison: “Scenario A” (v2.4) was compared to a new analysis that applied a full set of new MACCS inputs and methods.</a:t>
            </a:r>
          </a:p>
          <a:p>
            <a:pPr lvl="1"/>
            <a:r>
              <a:rPr lang="en-US" dirty="0"/>
              <a:t>The final step was a set of one-way sensitivity analyses using “Scenario A” (v4.1) as the base case.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1BB44-7697-420E-83FB-E5720C55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947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F5D78-8751-4A95-998F-0B9DC060B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MACCS Version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D60A0-ABCF-46F8-9B1D-8D1302EF1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79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Compared to version 2.4, MACCS version 4.1 provides many additional modeling capabilities, but the original models remain largely intact.</a:t>
            </a:r>
          </a:p>
          <a:p>
            <a:r>
              <a:rPr lang="en-US" dirty="0"/>
              <a:t>“Scenario A” using MACCS v4.1 was run with two weather models: “Non-uniform bin sampling” and “stratified random sampling.” </a:t>
            </a:r>
          </a:p>
          <a:p>
            <a:r>
              <a:rPr lang="en-US" dirty="0"/>
              <a:t>Results show strong agreement between the two versions of MACCS. The small differences are likely from the random sampling of different weather sequences.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866BD-429E-4D94-9077-C33970B0F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295E59E-8FDD-4AF8-86EF-6E03244324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080102"/>
              </p:ext>
            </p:extLst>
          </p:nvPr>
        </p:nvGraphicFramePr>
        <p:xfrm>
          <a:off x="1409350" y="3286386"/>
          <a:ext cx="6325299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070">
                  <a:extLst>
                    <a:ext uri="{9D8B030D-6E8A-4147-A177-3AD203B41FA5}">
                      <a16:colId xmlns:a16="http://schemas.microsoft.com/office/drawing/2014/main" val="763731968"/>
                    </a:ext>
                  </a:extLst>
                </a:gridCol>
                <a:gridCol w="2068492">
                  <a:extLst>
                    <a:ext uri="{9D8B030D-6E8A-4147-A177-3AD203B41FA5}">
                      <a16:colId xmlns:a16="http://schemas.microsoft.com/office/drawing/2014/main" val="3935620788"/>
                    </a:ext>
                  </a:extLst>
                </a:gridCol>
                <a:gridCol w="1516007">
                  <a:extLst>
                    <a:ext uri="{9D8B030D-6E8A-4147-A177-3AD203B41FA5}">
                      <a16:colId xmlns:a16="http://schemas.microsoft.com/office/drawing/2014/main" val="9512627"/>
                    </a:ext>
                  </a:extLst>
                </a:gridCol>
                <a:gridCol w="1574730">
                  <a:extLst>
                    <a:ext uri="{9D8B030D-6E8A-4147-A177-3AD203B41FA5}">
                      <a16:colId xmlns:a16="http://schemas.microsoft.com/office/drawing/2014/main" val="4187682457"/>
                    </a:ext>
                  </a:extLst>
                </a:gridCol>
              </a:tblGrid>
              <a:tr h="19621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</a:rPr>
                        <a:t>MACCS Version 2.4.0.1</a:t>
                      </a:r>
                      <a:endParaRPr lang="en-US" dirty="0"/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MACCS Version 4.1.0.2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Version 4.1.0.2</a:t>
                      </a:r>
                      <a:endParaRPr lang="en-US" sz="1400" b="1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742079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Radial Distance (mi)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Non-Uniform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Bin Sampling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Non-Uniform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Bin Sampling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Stratified Random Sampling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28090"/>
                  </a:ext>
                </a:extLst>
              </a:tr>
              <a:tr h="196215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Latent Cancer Fatalities (mean weather results)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155427"/>
                  </a:ext>
                </a:extLst>
              </a:tr>
              <a:tr h="1962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0-2 mi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3.05E+01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3.17E+01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3.34E+01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2004390"/>
                  </a:ext>
                </a:extLst>
              </a:tr>
              <a:tr h="1962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2-5 mi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2.10E+02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2.07E+02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2.24E+02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1371215"/>
                  </a:ext>
                </a:extLst>
              </a:tr>
              <a:tr h="1962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5-10 mi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1.46E+02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1.57E+02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1.53E+02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2870302"/>
                  </a:ext>
                </a:extLst>
              </a:tr>
              <a:tr h="196215">
                <a:tc gridSpan="4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 Fatalities (mean weather results)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9361674"/>
                  </a:ext>
                </a:extLst>
              </a:tr>
              <a:tr h="1962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0-2 mi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2.25E-01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7.96E-01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3.60E-01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03227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2-5 mi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7.68E-02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4.95E-01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1.61E-01</a:t>
                      </a:r>
                      <a:endParaRPr lang="en-US" sz="1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1184763"/>
                  </a:ext>
                </a:extLst>
              </a:tr>
              <a:tr h="1962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5-10 mi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4.25E-05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5.58E-05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1.90E-04</a:t>
                      </a:r>
                      <a:endParaRPr lang="en-US" sz="1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7106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998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C8F7F-B084-4C33-AE45-C0CA6F2A6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Full Comparison: Summary Inputs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92EF1-F2FC-45D3-8CF9-577A93272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EE32367B-D4E8-4B80-9CEC-67643968D5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167678"/>
              </p:ext>
            </p:extLst>
          </p:nvPr>
        </p:nvGraphicFramePr>
        <p:xfrm>
          <a:off x="387350" y="1218712"/>
          <a:ext cx="8401050" cy="492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0525">
                  <a:extLst>
                    <a:ext uri="{9D8B030D-6E8A-4147-A177-3AD203B41FA5}">
                      <a16:colId xmlns:a16="http://schemas.microsoft.com/office/drawing/2014/main" val="3030324072"/>
                    </a:ext>
                  </a:extLst>
                </a:gridCol>
                <a:gridCol w="4200525">
                  <a:extLst>
                    <a:ext uri="{9D8B030D-6E8A-4147-A177-3AD203B41FA5}">
                      <a16:colId xmlns:a16="http://schemas.microsoft.com/office/drawing/2014/main" val="571770910"/>
                    </a:ext>
                  </a:extLst>
                </a:gridCol>
              </a:tblGrid>
              <a:tr h="498624">
                <a:tc>
                  <a:txBody>
                    <a:bodyPr/>
                    <a:lstStyle/>
                    <a:p>
                      <a:r>
                        <a:rPr lang="en-US" sz="1700" dirty="0"/>
                        <a:t>Scenario A, a representative calculation from the original PAR study, Vol.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/>
                        <a:t>Scoping analysis, using updated input/methodology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382859"/>
                  </a:ext>
                </a:extLst>
              </a:tr>
              <a:tr h="39889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Report publication: 2010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MACCS v2.4.0.1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Report publication: 2022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MACCS v4.1.0.2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5135386"/>
                  </a:ext>
                </a:extLst>
              </a:tr>
              <a:tr h="885057">
                <a:tc>
                  <a:txBody>
                    <a:bodyPr/>
                    <a:lstStyle/>
                    <a:p>
                      <a:r>
                        <a:rPr lang="en-US" sz="1300" dirty="0"/>
                        <a:t>Site: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High population density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 err="1"/>
                        <a:t>SecPop</a:t>
                      </a:r>
                      <a:r>
                        <a:rPr lang="en-US" sz="1300" dirty="0"/>
                        <a:t> site file created using 2000 population data and 2002 economic data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16 compass sectors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Site: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High population density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 err="1"/>
                        <a:t>SecPop</a:t>
                      </a:r>
                      <a:r>
                        <a:rPr lang="en-US" sz="1300" dirty="0"/>
                        <a:t> site file created using 2010 population data and 2007 economic data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64 compass sectors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437741"/>
                  </a:ext>
                </a:extLst>
              </a:tr>
              <a:tr h="723005">
                <a:tc>
                  <a:txBody>
                    <a:bodyPr/>
                    <a:lstStyle/>
                    <a:p>
                      <a:r>
                        <a:rPr lang="en-US" sz="1300" dirty="0"/>
                        <a:t>Source term: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Source term “A” (i.e., original PAR source term)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Source terms: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Source term “A” (i.e., original PAR source term)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t-BR" sz="1300" dirty="0"/>
                        <a:t>SOARCA Surry STSBO Rlz 37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t-BR" sz="1300" dirty="0"/>
                        <a:t>SOARCA Sequoyah STSBO Rlz 554</a:t>
                      </a:r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066821"/>
                  </a:ext>
                </a:extLst>
              </a:tr>
              <a:tr h="236846">
                <a:tc>
                  <a:txBody>
                    <a:bodyPr/>
                    <a:lstStyle/>
                    <a:p>
                      <a:r>
                        <a:rPr lang="en-US" sz="1300" dirty="0"/>
                        <a:t>Shielding and exposure values: NUREG-1150, Peach 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Shielding and exposure values: from various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288485"/>
                  </a:ext>
                </a:extLst>
              </a:tr>
              <a:tr h="1047110">
                <a:tc>
                  <a:txBody>
                    <a:bodyPr/>
                    <a:lstStyle/>
                    <a:p>
                      <a:r>
                        <a:rPr lang="en-US" sz="1300" dirty="0"/>
                        <a:t>Emergency Response: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Circular evacuation (10-miles)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1 mph evacuation speed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0-2 miles: Immediate evacuation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2-5 miles: Shelter-in-place (SIP) then evacuate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5-10 miles: SIP then evacuate at 8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Emergency Response: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Evacuation cohorts and speeds based on Evacuation Time Estimates (ETEs) and subject matter experts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Cohort-dependent evacuation modeling: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Mixture of circular evacuation, keyhole evacuation, and no evacuation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14224"/>
                  </a:ext>
                </a:extLst>
              </a:tr>
              <a:tr h="23684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Dose coefficients: Federal Guidance Report 13 (FGR-13)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Dose coefficients: FGR-13 (with minor updates)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606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403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in.potx" id="{F704CE28-CEEB-46CD-B182-883C984BA659}" vid="{AE4EF38E-CC31-4BAC-8788-83CB21FD5C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311BD9C53A64BA35A594801500659" ma:contentTypeVersion="12" ma:contentTypeDescription="Create a new document." ma:contentTypeScope="" ma:versionID="be23fe01ddbcf087cab33efcb3c93634">
  <xsd:schema xmlns:xsd="http://www.w3.org/2001/XMLSchema" xmlns:xs="http://www.w3.org/2001/XMLSchema" xmlns:p="http://schemas.microsoft.com/office/2006/metadata/properties" xmlns:ns1="http://schemas.microsoft.com/sharepoint/v3" xmlns:ns3="0cecad8f-305c-4ab2-8046-db3b11566c17" xmlns:ns4="087ed9da-973a-458e-ba2b-639733953c26" targetNamespace="http://schemas.microsoft.com/office/2006/metadata/properties" ma:root="true" ma:fieldsID="7a5d1c8028efff6a92c681f076b0c4d7" ns1:_="" ns3:_="" ns4:_="">
    <xsd:import namespace="http://schemas.microsoft.com/sharepoint/v3"/>
    <xsd:import namespace="0cecad8f-305c-4ab2-8046-db3b11566c17"/>
    <xsd:import namespace="087ed9da-973a-458e-ba2b-639733953c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ad8f-305c-4ab2-8046-db3b11566c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7ed9da-973a-458e-ba2b-639733953c2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E96E489-4E34-4247-8261-E6F26E935E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cecad8f-305c-4ab2-8046-db3b11566c17"/>
    <ds:schemaRef ds:uri="087ed9da-973a-458e-ba2b-639733953c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D0A703-3D2D-4CAB-B7DA-C9302DA890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35FF44-E873-4D4F-A50E-26C8A09CCC8F}">
  <ds:schemaRefs>
    <ds:schemaRef ds:uri="http://schemas.microsoft.com/office/infopath/2007/PartnerControls"/>
    <ds:schemaRef ds:uri="087ed9da-973a-458e-ba2b-639733953c26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0cecad8f-305c-4ab2-8046-db3b11566c17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presentation-2</Template>
  <TotalTime>12174</TotalTime>
  <Words>3428</Words>
  <Application>Microsoft Office PowerPoint</Application>
  <PresentationFormat>On-screen Show (4:3)</PresentationFormat>
  <Paragraphs>807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(Body)</vt:lpstr>
      <vt:lpstr>Calibri (Headings)</vt:lpstr>
      <vt:lpstr>Cambria Math</vt:lpstr>
      <vt:lpstr>Garamond</vt:lpstr>
      <vt:lpstr>Office Theme</vt:lpstr>
      <vt:lpstr>Scoping Analysis of MACCS Modeling Improvements for the Study of Protective Action Recommendations (PARs)</vt:lpstr>
      <vt:lpstr>Outline</vt:lpstr>
      <vt:lpstr>Purpose and Objective</vt:lpstr>
      <vt:lpstr>Background: Original PAR Study</vt:lpstr>
      <vt:lpstr>Background: Original PAR Study, Vol. 1</vt:lpstr>
      <vt:lpstr>Background: Original PAR Study, Vol. 3</vt:lpstr>
      <vt:lpstr>Methodology</vt:lpstr>
      <vt:lpstr>MACCS Version Comparison</vt:lpstr>
      <vt:lpstr>Full Comparison: Summary Inputs</vt:lpstr>
      <vt:lpstr>Full Comparison: Source Term Inputs </vt:lpstr>
      <vt:lpstr>Full Comparison: Shielding Inputs</vt:lpstr>
      <vt:lpstr>A Primer on Evacuation Models</vt:lpstr>
      <vt:lpstr>Full Comparison:  Emergency Response Inputs (1/2)</vt:lpstr>
      <vt:lpstr>Full Comparison:  Emergency Response Inputs (1/2)</vt:lpstr>
      <vt:lpstr>Results of Full Comparison</vt:lpstr>
      <vt:lpstr>Scoping Analysis Results: Peak Dose Comparison</vt:lpstr>
      <vt:lpstr>Scoping Analysis Results:  Comparison of Source Terms</vt:lpstr>
      <vt:lpstr>Sensitivity Analyses</vt:lpstr>
      <vt:lpstr>Sensitivity Analysis:  Circular vs Keyhole Evacuation (1/2)</vt:lpstr>
      <vt:lpstr>Sensitivity Analysis:  Circular vs Keyhole Evacuation (1/2)</vt:lpstr>
      <vt:lpstr>Sensitivity Analysis:  Updated Shielding Inputs</vt:lpstr>
      <vt:lpstr>Sensitivity Analysis:  Compass Sector Resolution</vt:lpstr>
      <vt:lpstr>Conclusions (1/2)</vt:lpstr>
      <vt:lpstr>Conclusions (2/2)</vt:lpstr>
    </vt:vector>
  </TitlesOfParts>
  <Company>NRC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and Practice of consequence analysis using MACCS</dc:title>
  <dc:creator>Compton, Keith</dc:creator>
  <cp:lastModifiedBy>Nosek, AJ</cp:lastModifiedBy>
  <cp:revision>184</cp:revision>
  <dcterms:created xsi:type="dcterms:W3CDTF">2021-03-24T20:39:34Z</dcterms:created>
  <dcterms:modified xsi:type="dcterms:W3CDTF">2022-04-26T14:59:35Z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0x0101005ED311BD9C53A64BA35A594801500659</vt:lpwstr>
  </property>
  <property fmtid="{D5CDD505-2E9C-101B-9397-08002B2CF9AE}" pid="3" name="Order">
    <vt:r8>8800</vt:r8>
  </property>
</Properties>
</file>